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272" r:id="rId3"/>
    <p:sldId id="291" r:id="rId4"/>
    <p:sldId id="294" r:id="rId5"/>
    <p:sldId id="332" r:id="rId6"/>
    <p:sldId id="333" r:id="rId7"/>
    <p:sldId id="334" r:id="rId8"/>
    <p:sldId id="335" r:id="rId9"/>
    <p:sldId id="336" r:id="rId10"/>
    <p:sldId id="330" r:id="rId11"/>
    <p:sldId id="337" r:id="rId12"/>
    <p:sldId id="338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70" r:id="rId43"/>
    <p:sldId id="371" r:id="rId44"/>
    <p:sldId id="372" r:id="rId45"/>
    <p:sldId id="373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385" r:id="rId58"/>
    <p:sldId id="387" r:id="rId59"/>
    <p:sldId id="386" r:id="rId60"/>
    <p:sldId id="388" r:id="rId61"/>
    <p:sldId id="389" r:id="rId62"/>
    <p:sldId id="390" r:id="rId63"/>
    <p:sldId id="391" r:id="rId64"/>
    <p:sldId id="392" r:id="rId65"/>
    <p:sldId id="393" r:id="rId66"/>
    <p:sldId id="394" r:id="rId67"/>
    <p:sldId id="292" r:id="rId68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086"/>
    <a:srgbClr val="6600FF"/>
    <a:srgbClr val="2A07C1"/>
    <a:srgbClr val="2C07C9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88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 smtClean="0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fld id="{CD4D4422-12D4-45BB-90BC-D692B72B9767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F7C60FF-9D5E-4669-B1C1-70192814E5D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19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25E7A32E-220B-4C4C-996D-9984EF5DEF5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4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73F5909-BA4A-4F15-9805-8B6CA4093C6E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66A67CC-1C24-4EF7-8B9F-A8C629680DE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2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D475037-EF0F-4DE9-8899-94B158CE2FF0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8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BE6D496-A9DF-4D7B-9E77-84FBDE54F8D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3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5070FDD-917B-40D7-92BE-0A5626CDE26D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6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3E5F3B0-A7D7-4044-AA04-752A986E391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8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1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C6EB00C8-658B-46C3-92B3-516152788597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3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70925" y="6399213"/>
            <a:ext cx="390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2EBCD730-8DAB-4D1F-85C0-D0AC19600758}" type="slidenum">
              <a:rPr lang="th-TH" altLang="th-TH" sz="1400"/>
              <a:pPr/>
              <a:t>‹#›</a:t>
            </a:fld>
            <a:endParaRPr lang="th-TH" altLang="th-TH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209800"/>
            <a:ext cx="853244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5 : </a:t>
            </a:r>
            <a:r>
              <a:rPr lang="en-US" sz="3200" b="1" dirty="0"/>
              <a:t>Software Project Planning</a:t>
            </a:r>
            <a:endParaRPr lang="th-TH" altLang="th-TH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717032"/>
            <a:ext cx="6876256" cy="2362200"/>
          </a:xfrm>
          <a:noFill/>
          <a:ln/>
        </p:spPr>
        <p:txBody>
          <a:bodyPr/>
          <a:lstStyle/>
          <a:p>
            <a:pPr algn="l"/>
            <a:r>
              <a:rPr lang="en-US" altLang="th-TH" sz="2000" dirty="0" err="1" smtClean="0"/>
              <a:t>Juthawut</a:t>
            </a:r>
            <a:r>
              <a:rPr lang="th-TH" altLang="th-TH" sz="2000" dirty="0" smtClean="0"/>
              <a:t>  </a:t>
            </a:r>
            <a:r>
              <a:rPr lang="en-US" altLang="th-TH" sz="2000" dirty="0" err="1" smtClean="0"/>
              <a:t>Chantharamalee</a:t>
            </a:r>
            <a:r>
              <a:rPr lang="th-TH" altLang="th-TH" sz="2000" dirty="0" smtClean="0"/>
              <a:t> </a:t>
            </a:r>
          </a:p>
          <a:p>
            <a:pPr algn="l"/>
            <a:r>
              <a:rPr lang="en-US" altLang="th-TH" sz="2000" dirty="0" smtClean="0"/>
              <a:t>Curriculum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th-TH" altLang="th-TH" sz="2000" dirty="0" err="1"/>
              <a:t>Computer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Faculty</a:t>
            </a:r>
            <a:r>
              <a:rPr lang="th-TH" altLang="th-TH" sz="2000" dirty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 and Technology</a:t>
            </a:r>
            <a:r>
              <a:rPr lang="th-TH" altLang="th-TH" sz="2000" dirty="0" smtClean="0"/>
              <a:t>,  </a:t>
            </a:r>
            <a:r>
              <a:rPr lang="en-US" altLang="th-TH" sz="2000" dirty="0" err="1" smtClean="0"/>
              <a:t>Suan</a:t>
            </a:r>
            <a:r>
              <a:rPr lang="en-US" altLang="th-TH" sz="2000" dirty="0" smtClean="0"/>
              <a:t> </a:t>
            </a:r>
            <a:r>
              <a:rPr lang="en-US" altLang="th-TH" sz="2000" dirty="0" err="1" smtClean="0"/>
              <a:t>Dusit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University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Email</a:t>
            </a:r>
            <a:r>
              <a:rPr lang="th-TH" altLang="th-TH" sz="2000" dirty="0"/>
              <a:t>:  </a:t>
            </a:r>
            <a:r>
              <a:rPr lang="en-US" altLang="th-TH" sz="2000" dirty="0" err="1" smtClean="0"/>
              <a:t>jchantharamalee</a:t>
            </a:r>
            <a:r>
              <a:rPr lang="th-TH" altLang="th-TH" sz="2000" dirty="0" smtClean="0"/>
              <a:t>@</a:t>
            </a:r>
            <a:r>
              <a:rPr lang="en-US" altLang="th-TH" sz="2000" dirty="0" smtClean="0"/>
              <a:t>yahoo.com</a:t>
            </a:r>
            <a:endParaRPr lang="th-TH" altLang="th-TH" sz="2000" dirty="0"/>
          </a:p>
          <a:p>
            <a:pPr algn="l"/>
            <a:r>
              <a:rPr lang="th-TH" altLang="th-TH" sz="2000" dirty="0"/>
              <a:t>URL:    </a:t>
            </a:r>
            <a:r>
              <a:rPr lang="th-TH" altLang="th-TH" sz="2000" dirty="0" smtClean="0"/>
              <a:t>http://</a:t>
            </a:r>
            <a:r>
              <a:rPr lang="en-US" altLang="th-TH" sz="2000" dirty="0" smtClean="0"/>
              <a:t>dusithost.dusit.ac.th</a:t>
            </a:r>
            <a:r>
              <a:rPr lang="th-TH" altLang="th-TH" sz="2000" dirty="0" smtClean="0"/>
              <a:t>/~</a:t>
            </a:r>
            <a:r>
              <a:rPr lang="en-US" altLang="th-TH" sz="2000" dirty="0" err="1" smtClean="0"/>
              <a:t>juthawut_cha</a:t>
            </a:r>
            <a:r>
              <a:rPr lang="en-US" altLang="th-TH" sz="2000" dirty="0" smtClean="0"/>
              <a:t>/home.htm</a:t>
            </a:r>
            <a:endParaRPr lang="th-TH" altLang="th-TH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5.1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952004" y="5851769"/>
            <a:ext cx="7384006" cy="6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/>
              <a:t>Fig</a:t>
            </a:r>
            <a:r>
              <a:rPr lang="en-US" b="0" dirty="0"/>
              <a:t>. </a:t>
            </a:r>
            <a:r>
              <a:rPr lang="en-US" b="0" dirty="0" smtClean="0"/>
              <a:t>5-1</a:t>
            </a:r>
            <a:r>
              <a:rPr lang="en-US" b="0" dirty="0"/>
              <a:t>. Life cycle model for </a:t>
            </a:r>
            <a:r>
              <a:rPr lang="en-US" b="0" dirty="0" smtClean="0"/>
              <a:t>cooking.</a:t>
            </a:r>
            <a:endParaRPr lang="th-TH" alt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95" y="2348880"/>
            <a:ext cx="801296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35494" y="1484784"/>
            <a:ext cx="8408506" cy="6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700" b="0" dirty="0"/>
              <a:t>In making a loaf of bread, the life cycle model for </a:t>
            </a:r>
            <a:r>
              <a:rPr lang="en-US" sz="2700" b="0" dirty="0" smtClean="0"/>
              <a:t>cooking.</a:t>
            </a:r>
            <a:endParaRPr lang="th-TH" altLang="th-TH" sz="2700" dirty="0"/>
          </a:p>
        </p:txBody>
      </p:sp>
    </p:spTree>
    <p:extLst>
      <p:ext uri="{BB962C8B-B14F-4D97-AF65-F5344CB8AC3E}">
        <p14:creationId xmlns:p14="http://schemas.microsoft.com/office/powerpoint/2010/main" val="41592561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5.2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952004" y="5851769"/>
            <a:ext cx="7384006" cy="6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/>
              <a:t>Fig</a:t>
            </a:r>
            <a:r>
              <a:rPr lang="en-US" b="0" dirty="0"/>
              <a:t>. </a:t>
            </a:r>
            <a:r>
              <a:rPr lang="en-US" b="0" dirty="0" smtClean="0"/>
              <a:t>5-2. </a:t>
            </a:r>
            <a:r>
              <a:rPr lang="en-US" b="0" dirty="0"/>
              <a:t>Cooking process model.</a:t>
            </a:r>
            <a:endParaRPr lang="th-TH" altLang="th-TH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35494" y="1484784"/>
            <a:ext cx="8408506" cy="6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400" b="0" dirty="0"/>
              <a:t>The process model for </a:t>
            </a:r>
            <a:r>
              <a:rPr lang="en-US" sz="2400" b="0" dirty="0" smtClean="0"/>
              <a:t>cooking.</a:t>
            </a:r>
            <a:endParaRPr lang="th-TH" altLang="th-TH" sz="2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70572"/>
            <a:ext cx="7920880" cy="3490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4136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5.2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1"/>
            <a:ext cx="813690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Team </a:t>
            </a:r>
            <a:r>
              <a:rPr lang="en-US" sz="3200" b="0" dirty="0"/>
              <a:t>XYZ wants to develop a face recognition system for use on the robot. </a:t>
            </a:r>
            <a:r>
              <a:rPr lang="en-US" sz="3200" b="0" dirty="0" smtClean="0"/>
              <a:t>The system </a:t>
            </a:r>
            <a:r>
              <a:rPr lang="en-US" sz="3200" b="0" dirty="0"/>
              <a:t>is intended to greet visitors to the robotics laboratory. It should </a:t>
            </a:r>
            <a:r>
              <a:rPr lang="en-US" sz="3200" b="0" dirty="0" smtClean="0"/>
              <a:t>recognize faces </a:t>
            </a:r>
            <a:r>
              <a:rPr lang="en-US" sz="3200" b="0" dirty="0"/>
              <a:t>it has seen before with a reasonable reliability. The first pass on the </a:t>
            </a:r>
            <a:r>
              <a:rPr lang="en-US" sz="3200" b="0" dirty="0" smtClean="0"/>
              <a:t>work breakdown </a:t>
            </a:r>
            <a:r>
              <a:rPr lang="en-US" sz="3200" b="0" dirty="0"/>
              <a:t>might recognize the following </a:t>
            </a:r>
            <a:r>
              <a:rPr lang="en-US" sz="3200" b="0" dirty="0" smtClean="0"/>
              <a:t>subtasks.</a:t>
            </a:r>
            <a:endParaRPr lang="th-TH" altLang="th-TH" sz="3200" dirty="0"/>
          </a:p>
        </p:txBody>
      </p:sp>
    </p:spTree>
    <p:extLst>
      <p:ext uri="{BB962C8B-B14F-4D97-AF65-F5344CB8AC3E}">
        <p14:creationId xmlns:p14="http://schemas.microsoft.com/office/powerpoint/2010/main" val="19985632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5.2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484784"/>
            <a:ext cx="8208912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>
                <a:solidFill>
                  <a:srgbClr val="FFC000"/>
                </a:solidFill>
              </a:rPr>
              <a:t>Feasibility</a:t>
            </a:r>
            <a:endParaRPr lang="en-US" sz="3200" b="0" dirty="0">
              <a:solidFill>
                <a:srgbClr val="FFC000"/>
              </a:solidFill>
            </a:endParaRPr>
          </a:p>
          <a:p>
            <a:pPr marL="0" indent="0" algn="thaiDist">
              <a:buNone/>
            </a:pPr>
            <a:r>
              <a:rPr lang="en-US" sz="3100" b="0" dirty="0" smtClean="0"/>
              <a:t>  Determine </a:t>
            </a:r>
            <a:r>
              <a:rPr lang="en-US" sz="3100" b="0" dirty="0"/>
              <a:t>feasibility of vision.</a:t>
            </a:r>
          </a:p>
          <a:p>
            <a:pPr marL="0" indent="0" algn="thaiDist">
              <a:buNone/>
            </a:pPr>
            <a:r>
              <a:rPr lang="en-US" sz="3100" b="0" dirty="0" smtClean="0"/>
              <a:t>  Determine </a:t>
            </a:r>
            <a:r>
              <a:rPr lang="en-US" sz="3100" b="0" dirty="0"/>
              <a:t>camera and software availability.</a:t>
            </a:r>
          </a:p>
          <a:p>
            <a:pPr marL="0" indent="0" algn="thaiDist">
              <a:buNone/>
            </a:pPr>
            <a:r>
              <a:rPr lang="en-US" sz="3100" b="0" dirty="0" smtClean="0"/>
              <a:t>  Schedule </a:t>
            </a:r>
            <a:r>
              <a:rPr lang="en-US" sz="3100" b="0" dirty="0"/>
              <a:t>camera and vision </a:t>
            </a:r>
            <a:r>
              <a:rPr lang="en-US" sz="3100" b="0" dirty="0" smtClean="0"/>
              <a:t>software acquisition</a:t>
            </a:r>
            <a:r>
              <a:rPr lang="en-US" sz="3100" b="0" dirty="0"/>
              <a:t>.</a:t>
            </a:r>
          </a:p>
          <a:p>
            <a:pPr marL="0" indent="0" algn="thaiDist">
              <a:buNone/>
            </a:pPr>
            <a:r>
              <a:rPr lang="en-US" sz="3200" b="0" dirty="0">
                <a:solidFill>
                  <a:srgbClr val="FFC000"/>
                </a:solidFill>
              </a:rPr>
              <a:t>Risk Analysis</a:t>
            </a:r>
          </a:p>
          <a:p>
            <a:pPr marL="0" indent="0" algn="thaiDist">
              <a:buNone/>
            </a:pPr>
            <a:r>
              <a:rPr lang="en-US" sz="3100" b="0" dirty="0" smtClean="0"/>
              <a:t>  Determine </a:t>
            </a:r>
            <a:r>
              <a:rPr lang="en-US" sz="3100" b="0" dirty="0"/>
              <a:t>vision risks</a:t>
            </a:r>
            <a:r>
              <a:rPr lang="en-US" sz="3100" b="0" dirty="0" smtClean="0"/>
              <a:t>.</a:t>
            </a:r>
          </a:p>
          <a:p>
            <a:pPr marL="0" indent="0">
              <a:buNone/>
            </a:pPr>
            <a:r>
              <a:rPr lang="en-US" sz="3200" b="0" dirty="0">
                <a:solidFill>
                  <a:srgbClr val="FFC000"/>
                </a:solidFill>
              </a:rPr>
              <a:t>Design</a:t>
            </a:r>
          </a:p>
          <a:p>
            <a:pPr marL="0" indent="0">
              <a:buNone/>
            </a:pPr>
            <a:r>
              <a:rPr lang="en-US" sz="3100" b="0" dirty="0" smtClean="0"/>
              <a:t>  Design </a:t>
            </a:r>
            <a:r>
              <a:rPr lang="en-US" sz="3100" b="0" dirty="0"/>
              <a:t>prototypes.</a:t>
            </a:r>
          </a:p>
          <a:p>
            <a:pPr marL="0" indent="0">
              <a:buNone/>
            </a:pPr>
            <a:r>
              <a:rPr lang="en-US" sz="3100" b="0" dirty="0" smtClean="0"/>
              <a:t>  Prototype </a:t>
            </a:r>
            <a:r>
              <a:rPr lang="en-US" sz="3100" b="0" dirty="0"/>
              <a:t>vision.</a:t>
            </a:r>
          </a:p>
        </p:txBody>
      </p:sp>
    </p:spTree>
    <p:extLst>
      <p:ext uri="{BB962C8B-B14F-4D97-AF65-F5344CB8AC3E}">
        <p14:creationId xmlns:p14="http://schemas.microsoft.com/office/powerpoint/2010/main" val="38414075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5.2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484784"/>
            <a:ext cx="8208912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3200" b="0" dirty="0">
                <a:solidFill>
                  <a:srgbClr val="FFC000"/>
                </a:solidFill>
              </a:rPr>
              <a:t>Implementation</a:t>
            </a:r>
          </a:p>
          <a:p>
            <a:pPr marL="0" indent="0">
              <a:buNone/>
            </a:pPr>
            <a:r>
              <a:rPr lang="en-US" sz="3100" b="0" dirty="0" smtClean="0"/>
              <a:t>  Code </a:t>
            </a:r>
            <a:r>
              <a:rPr lang="en-US" sz="3100" b="0" dirty="0"/>
              <a:t>the image capture.</a:t>
            </a:r>
          </a:p>
          <a:p>
            <a:pPr marL="0" indent="0">
              <a:buNone/>
            </a:pPr>
            <a:r>
              <a:rPr lang="en-US" sz="3100" b="0" dirty="0" smtClean="0"/>
              <a:t>  Code </a:t>
            </a:r>
            <a:r>
              <a:rPr lang="en-US" sz="3100" b="0" dirty="0"/>
              <a:t>the image processing.</a:t>
            </a:r>
          </a:p>
          <a:p>
            <a:pPr marL="0" indent="0">
              <a:buNone/>
            </a:pPr>
            <a:r>
              <a:rPr lang="en-US" sz="3100" b="0" dirty="0" smtClean="0"/>
              <a:t>  Code </a:t>
            </a:r>
            <a:r>
              <a:rPr lang="en-US" sz="3100" b="0" dirty="0"/>
              <a:t>the image comparison.</a:t>
            </a:r>
          </a:p>
          <a:p>
            <a:pPr marL="0" indent="0">
              <a:buNone/>
            </a:pPr>
            <a:r>
              <a:rPr lang="en-US" sz="3100" b="0" dirty="0" smtClean="0"/>
              <a:t>  Integrate </a:t>
            </a:r>
            <a:r>
              <a:rPr lang="en-US" sz="3100" b="0" dirty="0"/>
              <a:t>with other robot software.</a:t>
            </a:r>
          </a:p>
          <a:p>
            <a:pPr marL="0" indent="0">
              <a:buNone/>
            </a:pPr>
            <a:r>
              <a:rPr lang="en-US" sz="3200" b="0" dirty="0">
                <a:solidFill>
                  <a:srgbClr val="FFC000"/>
                </a:solidFill>
              </a:rPr>
              <a:t>Testing</a:t>
            </a:r>
          </a:p>
          <a:p>
            <a:pPr marL="0" indent="0">
              <a:buNone/>
            </a:pPr>
            <a:r>
              <a:rPr lang="en-US" sz="3100" b="0" dirty="0" smtClean="0"/>
              <a:t>  Test </a:t>
            </a:r>
            <a:r>
              <a:rPr lang="en-US" sz="3100" b="0" dirty="0"/>
              <a:t>image capture.</a:t>
            </a:r>
          </a:p>
          <a:p>
            <a:pPr marL="0" indent="0">
              <a:buNone/>
            </a:pPr>
            <a:r>
              <a:rPr lang="en-US" sz="3200" b="0" dirty="0">
                <a:solidFill>
                  <a:srgbClr val="FFC000"/>
                </a:solidFill>
              </a:rPr>
              <a:t>Delivery</a:t>
            </a:r>
          </a:p>
          <a:p>
            <a:pPr marL="0" indent="0">
              <a:buNone/>
            </a:pPr>
            <a:r>
              <a:rPr lang="en-US" sz="3100" b="0" dirty="0" smtClean="0"/>
              <a:t>  Document</a:t>
            </a:r>
            <a:r>
              <a:rPr lang="en-US" sz="31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66244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8460432" cy="720080"/>
          </a:xfrm>
        </p:spPr>
        <p:txBody>
          <a:bodyPr/>
          <a:lstStyle/>
          <a:p>
            <a:r>
              <a:rPr lang="en-US" altLang="th-TH" sz="2700" b="1" dirty="0" smtClean="0"/>
              <a:t>5.3 </a:t>
            </a:r>
            <a:r>
              <a:rPr lang="en-US" sz="2700" b="1" dirty="0"/>
              <a:t>PERT—Program Evaluation and </a:t>
            </a:r>
            <a:r>
              <a:rPr lang="en-US" sz="2700" b="1" dirty="0" smtClean="0"/>
              <a:t>Review Technique</a:t>
            </a:r>
            <a:endParaRPr lang="th-TH" altLang="th-TH" sz="27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     </a:t>
            </a:r>
            <a:r>
              <a:rPr lang="en-US" sz="3200" b="0" dirty="0"/>
              <a:t>This technique creates a graph that shows the dependencies among the tasks. </a:t>
            </a:r>
            <a:r>
              <a:rPr lang="en-US" sz="3200" b="0" dirty="0" smtClean="0"/>
              <a:t>Each task </a:t>
            </a:r>
            <a:r>
              <a:rPr lang="en-US" sz="3200" b="0" dirty="0"/>
              <a:t>has an estimate of the time necessary to complete the task and a list of </a:t>
            </a:r>
            <a:r>
              <a:rPr lang="en-US" sz="3200" b="0" dirty="0" smtClean="0"/>
              <a:t>other tasks </a:t>
            </a:r>
            <a:r>
              <a:rPr lang="en-US" sz="3200" b="0" dirty="0"/>
              <a:t>that have to be completed before this task can be started (dependencies).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73531770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8460432" cy="720080"/>
          </a:xfrm>
        </p:spPr>
        <p:txBody>
          <a:bodyPr/>
          <a:lstStyle/>
          <a:p>
            <a:r>
              <a:rPr lang="en-US" altLang="th-TH" sz="2700" b="1" dirty="0" smtClean="0"/>
              <a:t>5.3 </a:t>
            </a:r>
            <a:r>
              <a:rPr lang="en-US" sz="2700" b="1" dirty="0"/>
              <a:t>PERT—Program Evaluation and </a:t>
            </a:r>
            <a:r>
              <a:rPr lang="en-US" sz="2700" b="1" dirty="0" smtClean="0"/>
              <a:t>Review Technique</a:t>
            </a:r>
            <a:endParaRPr lang="th-TH" altLang="th-TH" sz="27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     The graph </a:t>
            </a:r>
            <a:r>
              <a:rPr lang="en-US" sz="3200" b="0" dirty="0"/>
              <a:t>may not always have only one starting subtask or only one stopping </a:t>
            </a:r>
            <a:r>
              <a:rPr lang="en-US" sz="3200" b="0" dirty="0" smtClean="0"/>
              <a:t>subtask. The </a:t>
            </a:r>
            <a:r>
              <a:rPr lang="en-US" sz="3200" b="0" dirty="0"/>
              <a:t>whole task is only completed when all the subtasks are completed. </a:t>
            </a:r>
            <a:r>
              <a:rPr lang="en-US" sz="3200" b="0" dirty="0" smtClean="0"/>
              <a:t>The graph </a:t>
            </a:r>
            <a:r>
              <a:rPr lang="en-US" sz="3200" b="0" dirty="0"/>
              <a:t>can be used to calculate the completion times for all the subtasks, </a:t>
            </a:r>
            <a:r>
              <a:rPr lang="en-US" sz="3200" b="0" dirty="0" smtClean="0"/>
              <a:t>the minimum </a:t>
            </a:r>
            <a:r>
              <a:rPr lang="en-US" sz="3200" b="0" dirty="0"/>
              <a:t>completion time for the whole task, and the critical path of the subtasks.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17451868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20080"/>
          </a:xfrm>
          <a:noFill/>
          <a:ln/>
        </p:spPr>
        <p:txBody>
          <a:bodyPr/>
          <a:lstStyle/>
          <a:p>
            <a:r>
              <a:rPr lang="en-US" sz="2900" b="1" dirty="0" smtClean="0"/>
              <a:t>5.3.1 </a:t>
            </a:r>
            <a:r>
              <a:rPr lang="en-US" sz="2900" b="1" dirty="0"/>
              <a:t>ALGORITHM FOR COMPLETION TIMES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484784"/>
            <a:ext cx="8208912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/>
              <a:t>1. For each node, do step 1.1 (until completion times of all nodes are calculated)</a:t>
            </a:r>
          </a:p>
          <a:p>
            <a:pPr marL="0" indent="0" algn="thaiDist">
              <a:buNone/>
            </a:pPr>
            <a:r>
              <a:rPr lang="en-US" sz="3200" b="0" dirty="0"/>
              <a:t>1.1 If the predecessors are completed, then take the </a:t>
            </a:r>
            <a:r>
              <a:rPr lang="en-US" sz="3200" b="0"/>
              <a:t>latest </a:t>
            </a:r>
            <a:r>
              <a:rPr lang="en-US" sz="3200" b="0" smtClean="0"/>
              <a:t>completions time </a:t>
            </a:r>
            <a:r>
              <a:rPr lang="en-US" sz="3200" b="0" dirty="0"/>
              <a:t>of the predecessors and add required time for this node</a:t>
            </a:r>
            <a:r>
              <a:rPr lang="en-US" sz="3200" b="0" dirty="0" smtClean="0"/>
              <a:t>.</a:t>
            </a:r>
          </a:p>
          <a:p>
            <a:pPr marL="0" indent="0" algn="thaiDist">
              <a:buNone/>
            </a:pPr>
            <a:r>
              <a:rPr lang="en-US" sz="3200" b="0" dirty="0"/>
              <a:t>2. The node with the latest completion time determines the earliest completion</a:t>
            </a:r>
          </a:p>
          <a:p>
            <a:pPr marL="0" indent="0" algn="thaiDist">
              <a:buNone/>
            </a:pPr>
            <a:r>
              <a:rPr lang="en-US" sz="3200" b="0" dirty="0"/>
              <a:t>time for project.</a:t>
            </a: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6409190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5.3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484784"/>
            <a:ext cx="8208912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Apply </a:t>
            </a:r>
            <a:r>
              <a:rPr lang="en-US" sz="3200" b="0" dirty="0"/>
              <a:t>this algorithm to Table 4-1, which shows an example of tasks </a:t>
            </a:r>
            <a:r>
              <a:rPr lang="en-US" sz="3200" b="0" dirty="0" smtClean="0"/>
              <a:t>and dependencies</a:t>
            </a:r>
            <a:r>
              <a:rPr lang="en-US" sz="3200" b="0" dirty="0"/>
              <a:t>. The same dependencies are shown in Fig. 4-3. To apply </a:t>
            </a:r>
            <a:r>
              <a:rPr lang="en-US" sz="3200" b="0" dirty="0" smtClean="0"/>
              <a:t>the completion </a:t>
            </a:r>
            <a:r>
              <a:rPr lang="en-US" sz="3200" b="0" dirty="0"/>
              <a:t>time algorithm, start with subtask </a:t>
            </a:r>
            <a:r>
              <a:rPr lang="en-US" sz="3200" b="0" dirty="0" err="1"/>
              <a:t>a;it</a:t>
            </a:r>
            <a:r>
              <a:rPr lang="en-US" sz="3200" b="0" dirty="0"/>
              <a:t> has no dependencies, so it </a:t>
            </a:r>
            <a:r>
              <a:rPr lang="en-US" sz="3200" b="0" dirty="0" smtClean="0"/>
              <a:t>can start </a:t>
            </a:r>
            <a:r>
              <a:rPr lang="en-US" sz="3200" b="0" dirty="0"/>
              <a:t>at the initial time (say, 0). It can complete at time 0 </a:t>
            </a:r>
            <a:r>
              <a:rPr lang="en-US" sz="3200" b="0" dirty="0" smtClean="0"/>
              <a:t>+ </a:t>
            </a:r>
            <a:r>
              <a:rPr lang="en-US" sz="3200" b="0" dirty="0"/>
              <a:t>8 </a:t>
            </a:r>
            <a:r>
              <a:rPr lang="en-US" sz="3200" b="0" dirty="0" smtClean="0"/>
              <a:t>=</a:t>
            </a:r>
            <a:r>
              <a:rPr lang="th-TH" sz="3200" b="0" dirty="0" smtClean="0"/>
              <a:t> </a:t>
            </a:r>
            <a:r>
              <a:rPr lang="en-US" sz="3200" b="0" dirty="0"/>
              <a:t>8</a:t>
            </a:r>
            <a:r>
              <a:rPr lang="th-TH" sz="3200" b="0" dirty="0" smtClean="0"/>
              <a:t>. </a:t>
            </a:r>
            <a:r>
              <a:rPr lang="en-US" sz="3200" b="0" dirty="0"/>
              <a:t>Similarly, </a:t>
            </a:r>
            <a:r>
              <a:rPr lang="en-US" sz="3200" b="0" dirty="0" smtClean="0"/>
              <a:t>subtask b </a:t>
            </a:r>
            <a:r>
              <a:rPr lang="en-US" sz="3200" b="0" dirty="0"/>
              <a:t>can complete at time 0 </a:t>
            </a:r>
            <a:r>
              <a:rPr lang="en-US" sz="3200" b="0" dirty="0" smtClean="0"/>
              <a:t>+ 10 =</a:t>
            </a:r>
            <a:r>
              <a:rPr lang="th-TH" sz="3200" b="0" dirty="0" smtClean="0"/>
              <a:t> </a:t>
            </a:r>
            <a:r>
              <a:rPr lang="th-TH" sz="3200" b="0" dirty="0"/>
              <a:t>10</a:t>
            </a:r>
            <a:r>
              <a:rPr lang="th-TH" sz="3200" b="0" dirty="0" smtClean="0"/>
              <a:t>.</a:t>
            </a: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23959296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5-1 </a:t>
            </a:r>
            <a:r>
              <a:rPr lang="en-US" dirty="0"/>
              <a:t>Subtasks</a:t>
            </a:r>
            <a:endParaRPr lang="th-TH" altLang="th-TH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480645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0514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 dirty="0" err="1"/>
              <a:t>Outline</a:t>
            </a:r>
            <a:r>
              <a:rPr lang="th-TH" altLang="th-TH" b="1" dirty="0"/>
              <a:t> </a:t>
            </a:r>
            <a:r>
              <a:rPr lang="th-TH" altLang="th-TH" b="1" dirty="0" err="1"/>
              <a:t>of</a:t>
            </a:r>
            <a:r>
              <a:rPr lang="th-TH" altLang="th-TH" b="1" dirty="0"/>
              <a:t> </a:t>
            </a:r>
            <a:r>
              <a:rPr lang="th-TH" altLang="th-TH" b="1" dirty="0" err="1"/>
              <a:t>this</a:t>
            </a:r>
            <a:r>
              <a:rPr lang="th-TH" altLang="th-TH" b="1" dirty="0"/>
              <a:t> </a:t>
            </a:r>
            <a:r>
              <a:rPr lang="th-TH" altLang="th-TH" b="1" dirty="0" err="1"/>
              <a:t>presentation</a:t>
            </a:r>
            <a:endParaRPr lang="th-TH" altLang="th-TH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altLang="th-TH" dirty="0" smtClean="0"/>
              <a:t>Project Planning</a:t>
            </a:r>
            <a:endParaRPr lang="th-TH" altLang="th-TH" dirty="0"/>
          </a:p>
          <a:p>
            <a:r>
              <a:rPr lang="en-US" altLang="th-TH" dirty="0" smtClean="0"/>
              <a:t>WBS-Work Breakdown Structure</a:t>
            </a:r>
            <a:endParaRPr lang="th-TH" altLang="th-TH" dirty="0"/>
          </a:p>
          <a:p>
            <a:r>
              <a:rPr lang="en-US" altLang="th-TH" dirty="0" smtClean="0"/>
              <a:t>PERT-Program Evaluation and Review Technique</a:t>
            </a:r>
          </a:p>
          <a:p>
            <a:r>
              <a:rPr lang="en-US" altLang="th-TH" dirty="0" smtClean="0"/>
              <a:t>Software Cost Estimation</a:t>
            </a:r>
            <a:endParaRPr lang="th-TH" altLang="th-TH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5.3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952004" y="5983572"/>
            <a:ext cx="7384006" cy="6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/>
              <a:t>Fig</a:t>
            </a:r>
            <a:r>
              <a:rPr lang="en-US" b="0" dirty="0"/>
              <a:t>. </a:t>
            </a:r>
            <a:r>
              <a:rPr lang="en-US" b="0" dirty="0" smtClean="0"/>
              <a:t>5-3. </a:t>
            </a:r>
            <a:r>
              <a:rPr lang="en-US" b="0" dirty="0"/>
              <a:t>PERT diagram.</a:t>
            </a:r>
            <a:endParaRPr lang="th-TH" altLang="th-TH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62473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5125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5-2 </a:t>
            </a:r>
            <a:r>
              <a:rPr lang="en-US" dirty="0"/>
              <a:t>Subtasks</a:t>
            </a:r>
            <a:endParaRPr lang="th-TH" alt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556792"/>
            <a:ext cx="607824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6882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5.3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484784"/>
            <a:ext cx="8208912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</a:t>
            </a:r>
            <a:r>
              <a:rPr lang="en-US" sz="3200" b="0" dirty="0"/>
              <a:t>Since the completion times for subtasks a and b are now calculated, </a:t>
            </a:r>
            <a:r>
              <a:rPr lang="en-US" sz="3200" b="0" dirty="0" smtClean="0"/>
              <a:t>the completion </a:t>
            </a:r>
            <a:r>
              <a:rPr lang="en-US" sz="3200" b="0" dirty="0"/>
              <a:t>times for nodes c, d, and e can be calculated. Since the </a:t>
            </a:r>
            <a:r>
              <a:rPr lang="en-US" sz="3200" b="0" dirty="0" smtClean="0"/>
              <a:t>predecessors of </a:t>
            </a:r>
            <a:r>
              <a:rPr lang="en-US" sz="3200" b="0" dirty="0"/>
              <a:t>c finish at 8 and 10, subtask c can start at 10 and complete at 10 + 8 = 16. The</a:t>
            </a:r>
          </a:p>
          <a:p>
            <a:pPr marL="0" indent="0" algn="thaiDist">
              <a:buNone/>
            </a:pPr>
            <a:r>
              <a:rPr lang="en-US" sz="3200" b="0" dirty="0"/>
              <a:t>start time for d will be 8 and the completion time can be 8 + 9 = 17, and for e </a:t>
            </a:r>
            <a:r>
              <a:rPr lang="en-US" sz="3200" b="0" dirty="0" smtClean="0"/>
              <a:t>the times </a:t>
            </a:r>
            <a:r>
              <a:rPr lang="en-US" sz="3200" b="0" dirty="0"/>
              <a:t>will be 10 and 10 + 5 = 14.</a:t>
            </a: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39048732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5.3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484784"/>
            <a:ext cx="8064896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3200" b="0" dirty="0" smtClean="0"/>
              <a:t>    </a:t>
            </a:r>
            <a:r>
              <a:rPr lang="en-US" sz="3200" b="0" dirty="0"/>
              <a:t>Now we can process subtasks f and g. The start times can be 17 and </a:t>
            </a:r>
            <a:r>
              <a:rPr lang="en-US" sz="3200" b="0" dirty="0" smtClean="0"/>
              <a:t>16, respectively</a:t>
            </a:r>
            <a:r>
              <a:rPr lang="en-US" sz="3200" b="0" dirty="0"/>
              <a:t>. The completion times will be 17 + 3 = 20 for f and 16 + 2 = 18 for </a:t>
            </a:r>
            <a:r>
              <a:rPr lang="en-US" sz="3200" b="0" dirty="0" smtClean="0"/>
              <a:t>g. Subtasks </a:t>
            </a:r>
            <a:r>
              <a:rPr lang="en-US" sz="3200" b="0" dirty="0"/>
              <a:t>h and </a:t>
            </a:r>
            <a:r>
              <a:rPr lang="en-US" sz="3200" b="0" dirty="0" err="1"/>
              <a:t>i</a:t>
            </a:r>
            <a:r>
              <a:rPr lang="en-US" sz="3200" b="0" dirty="0"/>
              <a:t> can now be calculated with both starting at 21 and h </a:t>
            </a:r>
            <a:r>
              <a:rPr lang="en-US" sz="3200" b="0" dirty="0" smtClean="0"/>
              <a:t>competing at </a:t>
            </a:r>
            <a:r>
              <a:rPr lang="en-US" sz="3200" b="0" dirty="0"/>
              <a:t>25 and </a:t>
            </a:r>
            <a:r>
              <a:rPr lang="en-US" sz="3200" b="0" dirty="0" err="1"/>
              <a:t>i</a:t>
            </a:r>
            <a:r>
              <a:rPr lang="en-US" sz="3200" b="0" dirty="0"/>
              <a:t> at 24. Table 4-2 has all of the start and completion times.</a:t>
            </a: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17007234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200" dirty="0" smtClean="0"/>
              <a:t>5.3.2 </a:t>
            </a:r>
            <a:r>
              <a:rPr lang="en-US" sz="3200" dirty="0"/>
              <a:t>CRITICAL PATH</a:t>
            </a:r>
            <a:endParaRPr lang="th-TH" altLang="th-TH" sz="3200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556792"/>
            <a:ext cx="7992888" cy="489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 </a:t>
            </a:r>
            <a:r>
              <a:rPr lang="en-US" sz="3200" b="0" dirty="0"/>
              <a:t>The critical path is the set of tasks that determines the shortest possible </a:t>
            </a:r>
            <a:r>
              <a:rPr lang="en-US" sz="3200" b="0" dirty="0" smtClean="0"/>
              <a:t>completion time</a:t>
            </a:r>
            <a:r>
              <a:rPr lang="en-US" sz="3200" b="0" dirty="0"/>
              <a:t>. The completion time will be longer if there are insufficient resources to do </a:t>
            </a:r>
            <a:r>
              <a:rPr lang="en-US" sz="3200" b="0" dirty="0" smtClean="0"/>
              <a:t>all parallel </a:t>
            </a:r>
            <a:r>
              <a:rPr lang="en-US" sz="3200" b="0" dirty="0"/>
              <a:t>activities. However, the completion time can never be made shorter </a:t>
            </a:r>
            <a:r>
              <a:rPr lang="en-US" sz="3200" b="0" dirty="0" smtClean="0"/>
              <a:t>by adding </a:t>
            </a:r>
            <a:r>
              <a:rPr lang="en-US" sz="3200" b="0" dirty="0"/>
              <a:t>more resources.</a:t>
            </a: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4702513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noFill/>
          <a:ln/>
        </p:spPr>
        <p:txBody>
          <a:bodyPr/>
          <a:lstStyle/>
          <a:p>
            <a:r>
              <a:rPr lang="en-US" sz="2800" dirty="0" smtClean="0"/>
              <a:t>5.3.3 </a:t>
            </a:r>
            <a:r>
              <a:rPr lang="en-US" sz="2800" dirty="0"/>
              <a:t>ALGORITHMFOR MARKING CRITICAL PATH</a:t>
            </a:r>
            <a:endParaRPr lang="th-TH" altLang="th-TH" sz="2800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992888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1</a:t>
            </a:r>
            <a:r>
              <a:rPr lang="en-US" sz="3200" b="0" dirty="0"/>
              <a:t>. Start with the node(s) with the latest completion time(s); mark it (them) </a:t>
            </a:r>
            <a:r>
              <a:rPr lang="en-US" sz="3200" b="0" dirty="0" smtClean="0"/>
              <a:t>as critical. 2</a:t>
            </a:r>
            <a:r>
              <a:rPr lang="en-US" sz="3200" b="0" dirty="0"/>
              <a:t>. Select the predecessor(s) of the critical node(s) with latest </a:t>
            </a:r>
            <a:r>
              <a:rPr lang="en-US" sz="3200" b="0" dirty="0" smtClean="0"/>
              <a:t>completion time(s</a:t>
            </a:r>
            <a:r>
              <a:rPr lang="en-US" sz="3200" b="0" dirty="0"/>
              <a:t>); mark it (them) as critical. Continue Step 2 until reaching </a:t>
            </a:r>
            <a:r>
              <a:rPr lang="en-US" sz="3200" b="0" dirty="0" smtClean="0"/>
              <a:t>the starting </a:t>
            </a:r>
            <a:r>
              <a:rPr lang="en-US" sz="3200" b="0" dirty="0"/>
              <a:t>node(s).</a:t>
            </a: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26500754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5.4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8064896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 smtClean="0"/>
              <a:t>    </a:t>
            </a:r>
            <a:r>
              <a:rPr lang="en-US" b="0" dirty="0"/>
              <a:t>In Table 4-2 we can see the completion times of all of the subtasks. Subtask h </a:t>
            </a:r>
            <a:r>
              <a:rPr lang="en-US" b="0" dirty="0" smtClean="0"/>
              <a:t>has the </a:t>
            </a:r>
            <a:r>
              <a:rPr lang="en-US" b="0" dirty="0"/>
              <a:t>latest completion time, 25. Thus, we mark h as part of the critical path. </a:t>
            </a:r>
            <a:r>
              <a:rPr lang="en-US" b="0" dirty="0" smtClean="0"/>
              <a:t>The predecessors </a:t>
            </a:r>
            <a:r>
              <a:rPr lang="en-US" b="0" dirty="0"/>
              <a:t>of h are f and g. Subtask f has the latest completion time of </a:t>
            </a:r>
            <a:r>
              <a:rPr lang="en-US" b="0" dirty="0" smtClean="0"/>
              <a:t>those two </a:t>
            </a:r>
            <a:r>
              <a:rPr lang="en-US" b="0" dirty="0"/>
              <a:t>subtasks, so f is marked as part of the critical </a:t>
            </a:r>
            <a:r>
              <a:rPr lang="en-US" b="0" dirty="0" smtClean="0"/>
              <a:t>path. Subtask </a:t>
            </a:r>
            <a:r>
              <a:rPr lang="en-US" b="0" dirty="0"/>
              <a:t>f has c and d as predecessors. Since c has the later completion time, </a:t>
            </a:r>
            <a:r>
              <a:rPr lang="en-US" b="0" dirty="0" smtClean="0"/>
              <a:t>c is </a:t>
            </a:r>
            <a:r>
              <a:rPr lang="en-US" b="0" dirty="0"/>
              <a:t>marked as part of the critical path. Subtask c has a and b as predecessors, </a:t>
            </a:r>
            <a:r>
              <a:rPr lang="en-US" b="0" dirty="0" smtClean="0"/>
              <a:t>and since </a:t>
            </a:r>
            <a:r>
              <a:rPr lang="en-US" b="0" dirty="0"/>
              <a:t>b has the later time, it is part of the critical path. Since we are now at </a:t>
            </a:r>
            <a:r>
              <a:rPr lang="en-US" b="0" dirty="0" smtClean="0"/>
              <a:t>an initial </a:t>
            </a:r>
            <a:r>
              <a:rPr lang="en-US" b="0" dirty="0"/>
              <a:t>subtask, the critical path is complete.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365247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200" dirty="0" smtClean="0"/>
              <a:t>5.3.3 SLACK </a:t>
            </a:r>
            <a:r>
              <a:rPr lang="en-US" sz="3200" dirty="0"/>
              <a:t>TIME</a:t>
            </a:r>
            <a:endParaRPr lang="th-TH" altLang="th-TH" sz="3200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556792"/>
            <a:ext cx="7992888" cy="489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Subtasks </a:t>
            </a:r>
            <a:r>
              <a:rPr lang="en-US" sz="3200" b="0" dirty="0"/>
              <a:t>that are on the critical path have to be started as early as possible or </a:t>
            </a:r>
            <a:r>
              <a:rPr lang="en-US" sz="3200" b="0" dirty="0" smtClean="0"/>
              <a:t>else the </a:t>
            </a:r>
            <a:r>
              <a:rPr lang="en-US" sz="3200" b="0" dirty="0"/>
              <a:t>whole project will be delayed. However, subtasks that are not on the </a:t>
            </a:r>
            <a:r>
              <a:rPr lang="en-US" sz="3200" b="0" dirty="0" smtClean="0"/>
              <a:t>critical path </a:t>
            </a:r>
            <a:r>
              <a:rPr lang="en-US" sz="3200" b="0" dirty="0"/>
              <a:t>have some flexibility on when they are started. This flexibility is called </a:t>
            </a:r>
            <a:r>
              <a:rPr lang="en-US" sz="3200" b="0" dirty="0" smtClean="0"/>
              <a:t>the slack </a:t>
            </a:r>
            <a:r>
              <a:rPr lang="en-US" sz="3200" b="0" dirty="0"/>
              <a:t>time.</a:t>
            </a: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27468906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200" dirty="0" smtClean="0"/>
              <a:t>5.3.4 </a:t>
            </a:r>
            <a:r>
              <a:rPr lang="en-US" sz="3200" dirty="0"/>
              <a:t>ALGORITHMFOR SLACK TIME</a:t>
            </a:r>
            <a:endParaRPr lang="th-TH" altLang="th-TH" sz="3200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556792"/>
            <a:ext cx="7992888" cy="489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/>
              <a:t>1. Pick the noncritical node with the latest ending time that has not </a:t>
            </a:r>
            <a:r>
              <a:rPr lang="en-US" sz="3000" b="0" dirty="0" smtClean="0"/>
              <a:t>been processed</a:t>
            </a:r>
            <a:r>
              <a:rPr lang="en-US" sz="3000" b="0" dirty="0"/>
              <a:t>. If the subtask has no successors, pick the latest ending </a:t>
            </a:r>
            <a:r>
              <a:rPr lang="en-US" sz="3000" b="0" dirty="0" smtClean="0"/>
              <a:t>time of </a:t>
            </a:r>
            <a:r>
              <a:rPr lang="en-US" sz="3000" b="0" dirty="0"/>
              <a:t>all nodes. If the subtask has successors, pick the earliest of the </a:t>
            </a:r>
            <a:r>
              <a:rPr lang="en-US" sz="3000" b="0" dirty="0" smtClean="0"/>
              <a:t>latest start </a:t>
            </a:r>
            <a:r>
              <a:rPr lang="en-US" sz="3000" b="0" dirty="0"/>
              <a:t>times of the successor nodes. This is the latest completion time </a:t>
            </a:r>
            <a:r>
              <a:rPr lang="en-US" sz="3000" b="0" dirty="0" smtClean="0"/>
              <a:t>for this </a:t>
            </a:r>
            <a:r>
              <a:rPr lang="en-US" sz="3000" b="0" dirty="0"/>
              <a:t>subtask. Make the latest start time for this subtask to reflect </a:t>
            </a:r>
            <a:r>
              <a:rPr lang="en-US" sz="3000" b="0" dirty="0" smtClean="0"/>
              <a:t>this time</a:t>
            </a:r>
            <a:r>
              <a:rPr lang="en-US" sz="3000" b="0" dirty="0"/>
              <a:t>.</a:t>
            </a:r>
          </a:p>
          <a:p>
            <a:pPr marL="0" indent="0" algn="thaiDist">
              <a:buNone/>
            </a:pPr>
            <a:r>
              <a:rPr lang="en-US" sz="3000" b="0" dirty="0"/>
              <a:t>2. Repeat Step 1 until all noncritical path subtasks have been processed.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19758694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200" dirty="0" smtClean="0"/>
              <a:t>5.3.4 </a:t>
            </a:r>
            <a:r>
              <a:rPr lang="en-US" sz="3200" dirty="0"/>
              <a:t>ALGORITHMFOR SLACK TIME</a:t>
            </a:r>
            <a:endParaRPr lang="th-TH" altLang="th-TH" sz="3200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556792"/>
            <a:ext cx="7992888" cy="489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/>
              <a:t>1. Pick the noncritical node with the latest ending time that has not </a:t>
            </a:r>
            <a:r>
              <a:rPr lang="en-US" sz="3000" b="0" dirty="0" smtClean="0"/>
              <a:t>been processed</a:t>
            </a:r>
            <a:r>
              <a:rPr lang="en-US" sz="3000" b="0" dirty="0"/>
              <a:t>. If the subtask has no successors, pick the latest ending </a:t>
            </a:r>
            <a:r>
              <a:rPr lang="en-US" sz="3000" b="0" dirty="0" smtClean="0"/>
              <a:t>time of </a:t>
            </a:r>
            <a:r>
              <a:rPr lang="en-US" sz="3000" b="0" dirty="0"/>
              <a:t>all nodes. If the subtask has successors, pick the earliest of the </a:t>
            </a:r>
            <a:r>
              <a:rPr lang="en-US" sz="3000" b="0" dirty="0" smtClean="0"/>
              <a:t>latest start </a:t>
            </a:r>
            <a:r>
              <a:rPr lang="en-US" sz="3000" b="0" dirty="0"/>
              <a:t>times of the successor nodes. This is the latest completion time </a:t>
            </a:r>
            <a:r>
              <a:rPr lang="en-US" sz="3000" b="0" dirty="0" smtClean="0"/>
              <a:t>for this </a:t>
            </a:r>
            <a:r>
              <a:rPr lang="en-US" sz="3000" b="0" dirty="0"/>
              <a:t>subtask. Make the latest start time for this subtask to reflect </a:t>
            </a:r>
            <a:r>
              <a:rPr lang="en-US" sz="3000" b="0" dirty="0" smtClean="0"/>
              <a:t>this time</a:t>
            </a:r>
            <a:r>
              <a:rPr lang="en-US" sz="3000" b="0" dirty="0"/>
              <a:t>.</a:t>
            </a:r>
          </a:p>
          <a:p>
            <a:pPr marL="0" indent="0" algn="thaiDist">
              <a:buNone/>
            </a:pPr>
            <a:r>
              <a:rPr lang="en-US" sz="3000" b="0" dirty="0"/>
              <a:t>2. Repeat Step 1 until all noncritical path subtasks have been processed.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16823378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7772400" cy="720080"/>
          </a:xfrm>
        </p:spPr>
        <p:txBody>
          <a:bodyPr/>
          <a:lstStyle/>
          <a:p>
            <a:r>
              <a:rPr lang="en-US" altLang="th-TH" b="1" dirty="0" smtClean="0"/>
              <a:t>5.1 </a:t>
            </a:r>
            <a:r>
              <a:rPr lang="en-US" b="1" dirty="0"/>
              <a:t>Project Planning</a:t>
            </a:r>
            <a:endParaRPr lang="th-TH" altLang="th-TH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     Planning </a:t>
            </a:r>
            <a:r>
              <a:rPr lang="en-US" sz="3200" b="0" dirty="0"/>
              <a:t>is essential and software development is no exception. Achieving </a:t>
            </a:r>
            <a:r>
              <a:rPr lang="en-US" sz="3200" b="0" dirty="0" smtClean="0"/>
              <a:t>success in </a:t>
            </a:r>
            <a:r>
              <a:rPr lang="en-US" sz="3200" b="0" dirty="0"/>
              <a:t>software development requires planning. Software project planning </a:t>
            </a:r>
            <a:r>
              <a:rPr lang="en-US" sz="3200" b="0" dirty="0" smtClean="0"/>
              <a:t>involves deciding </a:t>
            </a:r>
            <a:r>
              <a:rPr lang="en-US" sz="3200" b="0" dirty="0"/>
              <a:t>what tasks need to be done, in what order to do the tasks, and </a:t>
            </a:r>
            <a:r>
              <a:rPr lang="en-US" sz="3200" b="0" dirty="0" smtClean="0"/>
              <a:t>what resources </a:t>
            </a:r>
            <a:r>
              <a:rPr lang="en-US" sz="3200" b="0" dirty="0"/>
              <a:t>are needed to accomplish the tasks.</a:t>
            </a:r>
            <a:endParaRPr lang="th-TH" altLang="th-TH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5.5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8064896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 smtClean="0"/>
              <a:t>    </a:t>
            </a:r>
            <a:r>
              <a:rPr lang="en-US" b="0" dirty="0"/>
              <a:t>The noncritical subtask with the latest completion time is subtask </a:t>
            </a:r>
            <a:r>
              <a:rPr lang="en-US" b="0" dirty="0" err="1"/>
              <a:t>i</a:t>
            </a:r>
            <a:r>
              <a:rPr lang="en-US" b="0" dirty="0"/>
              <a:t>. Since it has </a:t>
            </a:r>
            <a:r>
              <a:rPr lang="en-US" b="0" dirty="0" smtClean="0"/>
              <a:t>no successors</a:t>
            </a:r>
            <a:r>
              <a:rPr lang="en-US" b="0" dirty="0"/>
              <a:t>, the latest completion time, 25, is used. This is added as the latest</a:t>
            </a:r>
          </a:p>
          <a:p>
            <a:pPr marL="0" indent="0" algn="thaiDist">
              <a:buNone/>
            </a:pPr>
            <a:r>
              <a:rPr lang="en-US" b="0" dirty="0"/>
              <a:t>completion time for </a:t>
            </a:r>
            <a:r>
              <a:rPr lang="en-US" b="0" dirty="0" err="1"/>
              <a:t>i</a:t>
            </a:r>
            <a:r>
              <a:rPr lang="en-US" b="0" dirty="0"/>
              <a:t>. Since 25 is 1 later than 24, the start time is changed from </a:t>
            </a:r>
            <a:r>
              <a:rPr lang="en-US" b="0" dirty="0" smtClean="0"/>
              <a:t>21 to </a:t>
            </a:r>
            <a:r>
              <a:rPr lang="en-US" b="0" dirty="0"/>
              <a:t>21,22</a:t>
            </a:r>
            <a:r>
              <a:rPr lang="en-US" b="0" dirty="0" smtClean="0"/>
              <a:t>. </a:t>
            </a:r>
            <a:r>
              <a:rPr lang="en-US" b="0" dirty="0"/>
              <a:t>Now the latest </a:t>
            </a:r>
            <a:r>
              <a:rPr lang="en-US" b="0" dirty="0" err="1"/>
              <a:t>nonprocessed</a:t>
            </a:r>
            <a:r>
              <a:rPr lang="en-US" b="0" dirty="0"/>
              <a:t>, noncritical subtask is g. Since h is the </a:t>
            </a:r>
            <a:r>
              <a:rPr lang="en-US" b="0" dirty="0" smtClean="0"/>
              <a:t>only successor </a:t>
            </a:r>
            <a:r>
              <a:rPr lang="en-US" b="0" dirty="0"/>
              <a:t>of g, and h must start by 21, g must end by 21. So the completion </a:t>
            </a:r>
            <a:r>
              <a:rPr lang="en-US" b="0" dirty="0" smtClean="0"/>
              <a:t>time of </a:t>
            </a:r>
            <a:r>
              <a:rPr lang="en-US" b="0" dirty="0"/>
              <a:t>g </a:t>
            </a:r>
            <a:r>
              <a:rPr lang="en-US" b="0" dirty="0" smtClean="0"/>
              <a:t>comes </a:t>
            </a:r>
            <a:r>
              <a:rPr lang="en-US" b="0" dirty="0"/>
              <a:t>19,21 and the start time becomes 17,19. The next subtask to </a:t>
            </a:r>
            <a:r>
              <a:rPr lang="en-US" b="0" dirty="0" smtClean="0"/>
              <a:t>be processed </a:t>
            </a:r>
            <a:r>
              <a:rPr lang="en-US" b="0" dirty="0"/>
              <a:t>will be d. It has successors f and g.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995108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5.5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8064896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2900" b="0" dirty="0" smtClean="0"/>
              <a:t>    </a:t>
            </a:r>
            <a:r>
              <a:rPr lang="en-US" sz="2900" b="0" dirty="0"/>
              <a:t>Subtask f has to start by 18, so </a:t>
            </a:r>
            <a:r>
              <a:rPr lang="en-US" sz="2900" b="0" dirty="0" smtClean="0"/>
              <a:t>d’s completion </a:t>
            </a:r>
            <a:r>
              <a:rPr lang="en-US" sz="2900" b="0" dirty="0"/>
              <a:t>becomes 17,18, and its start becomes 8,9. The next subtask to </a:t>
            </a:r>
            <a:r>
              <a:rPr lang="en-US" sz="2900" b="0" dirty="0" smtClean="0"/>
              <a:t>be processed </a:t>
            </a:r>
            <a:r>
              <a:rPr lang="en-US" sz="2900" b="0" dirty="0"/>
              <a:t>will be e. Subtask e has g and </a:t>
            </a:r>
            <a:r>
              <a:rPr lang="en-US" sz="2900" b="0" dirty="0" err="1"/>
              <a:t>i</a:t>
            </a:r>
            <a:r>
              <a:rPr lang="en-US" sz="2900" b="0" dirty="0"/>
              <a:t> as successors. Subtask g’s latest </a:t>
            </a:r>
            <a:r>
              <a:rPr lang="en-US" sz="2900" b="0" dirty="0" smtClean="0"/>
              <a:t>start time </a:t>
            </a:r>
            <a:r>
              <a:rPr lang="en-US" sz="2900" b="0" dirty="0"/>
              <a:t>is 19 and i’s is 22, so subtask e becomes 10,14 for start times and 15,19 </a:t>
            </a:r>
            <a:r>
              <a:rPr lang="en-US" sz="2900" b="0" dirty="0" smtClean="0"/>
              <a:t>for completion </a:t>
            </a:r>
            <a:r>
              <a:rPr lang="en-US" sz="2900" b="0" dirty="0"/>
              <a:t>times. The last subtask to be processed is a. It has successors c </a:t>
            </a:r>
            <a:r>
              <a:rPr lang="en-US" sz="2900" b="0" dirty="0" smtClean="0"/>
              <a:t>and d</a:t>
            </a:r>
            <a:r>
              <a:rPr lang="en-US" sz="2900" b="0" dirty="0"/>
              <a:t>. Subtask a has to complete by 9, so the completion time will be 8,9, and its </a:t>
            </a:r>
            <a:r>
              <a:rPr lang="en-US" sz="2900" b="0" dirty="0" smtClean="0"/>
              <a:t>start time </a:t>
            </a:r>
            <a:r>
              <a:rPr lang="en-US" sz="2900" b="0" dirty="0"/>
              <a:t>will be 0,1. Table 4-3 summarizes the results.</a:t>
            </a:r>
            <a:endParaRPr lang="en-US" sz="2900" b="0" dirty="0"/>
          </a:p>
        </p:txBody>
      </p:sp>
    </p:spTree>
    <p:extLst>
      <p:ext uri="{BB962C8B-B14F-4D97-AF65-F5344CB8AC3E}">
        <p14:creationId xmlns:p14="http://schemas.microsoft.com/office/powerpoint/2010/main" val="7008095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5-3 </a:t>
            </a:r>
            <a:r>
              <a:rPr lang="en-US" dirty="0"/>
              <a:t>Subtasks with Slack Time</a:t>
            </a:r>
            <a:endParaRPr lang="th-TH" alt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08300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1935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5.6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8064896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2900" b="0" dirty="0" smtClean="0"/>
              <a:t>    </a:t>
            </a:r>
            <a:r>
              <a:rPr lang="en-US" sz="2900" b="0" dirty="0"/>
              <a:t>Open MS Project (version 98). Select PERT view on left menu. Under the </a:t>
            </a:r>
            <a:r>
              <a:rPr lang="en-US" sz="2900" b="0" dirty="0" smtClean="0"/>
              <a:t>Insert pull-down </a:t>
            </a:r>
            <a:r>
              <a:rPr lang="en-US" sz="2900" b="0" dirty="0"/>
              <a:t>menu, insert a new task. Use the right mouse button to open </a:t>
            </a:r>
            <a:r>
              <a:rPr lang="en-US" sz="2900" b="0" dirty="0" smtClean="0"/>
              <a:t>task information</a:t>
            </a:r>
            <a:r>
              <a:rPr lang="en-US" sz="2900" b="0" dirty="0"/>
              <a:t>. Change the time for the task to 5 days. Drag from this task to create </a:t>
            </a:r>
            <a:r>
              <a:rPr lang="en-US" sz="2900" b="0" dirty="0" smtClean="0"/>
              <a:t>anew </a:t>
            </a:r>
            <a:r>
              <a:rPr lang="en-US" sz="2900" b="0" dirty="0"/>
              <a:t>task with a dependency on the first task, or go to the Insert menu to </a:t>
            </a:r>
            <a:r>
              <a:rPr lang="en-US" sz="2900" b="0" dirty="0" smtClean="0"/>
              <a:t>insert another </a:t>
            </a:r>
            <a:r>
              <a:rPr lang="en-US" sz="2900" b="0" dirty="0"/>
              <a:t>new task. Create the tasks and dependencies from Example 4.5. </a:t>
            </a:r>
            <a:r>
              <a:rPr lang="en-US" sz="2900" b="0" dirty="0" smtClean="0"/>
              <a:t>The tasks </a:t>
            </a:r>
            <a:r>
              <a:rPr lang="en-US" sz="2900" b="0" dirty="0"/>
              <a:t>on the critical path will be shown in red. Use the left menu bar to see </a:t>
            </a:r>
            <a:r>
              <a:rPr lang="en-US" sz="2900" b="0" dirty="0" smtClean="0"/>
              <a:t>the </a:t>
            </a:r>
            <a:r>
              <a:rPr lang="en-US" sz="2900" b="0" dirty="0" err="1" smtClean="0"/>
              <a:t>Gannt</a:t>
            </a:r>
            <a:r>
              <a:rPr lang="en-US" sz="2900" b="0" dirty="0" smtClean="0"/>
              <a:t> </a:t>
            </a:r>
            <a:r>
              <a:rPr lang="en-US" sz="2900" b="0" dirty="0"/>
              <a:t>chart view of this project.</a:t>
            </a:r>
            <a:endParaRPr lang="en-US" sz="2900" b="0" dirty="0"/>
          </a:p>
        </p:txBody>
      </p:sp>
    </p:spTree>
    <p:extLst>
      <p:ext uri="{BB962C8B-B14F-4D97-AF65-F5344CB8AC3E}">
        <p14:creationId xmlns:p14="http://schemas.microsoft.com/office/powerpoint/2010/main" val="295668622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4096"/>
          </a:xfrm>
        </p:spPr>
        <p:txBody>
          <a:bodyPr/>
          <a:lstStyle/>
          <a:p>
            <a:r>
              <a:rPr lang="en-US" altLang="th-TH" sz="3400" b="1" dirty="0" smtClean="0"/>
              <a:t>5.4 </a:t>
            </a:r>
            <a:r>
              <a:rPr lang="en-US" sz="4000" b="1" dirty="0"/>
              <a:t>Software Cost Estimation</a:t>
            </a:r>
            <a:endParaRPr lang="th-TH" altLang="th-TH" sz="40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2900" b="0" dirty="0" smtClean="0"/>
              <a:t>      The </a:t>
            </a:r>
            <a:r>
              <a:rPr lang="en-US" sz="2900" b="0" dirty="0"/>
              <a:t>task of software cost estimation is to determine how many resources </a:t>
            </a:r>
            <a:r>
              <a:rPr lang="en-US" sz="2900" b="0" dirty="0" smtClean="0"/>
              <a:t>are needed </a:t>
            </a:r>
            <a:r>
              <a:rPr lang="en-US" sz="2900" b="0" dirty="0"/>
              <a:t>to complete the project. Usually this estimate is in </a:t>
            </a:r>
            <a:r>
              <a:rPr lang="en-US" sz="2900" b="0" dirty="0" smtClean="0"/>
              <a:t>programmer-months </a:t>
            </a:r>
            <a:r>
              <a:rPr lang="en-US" sz="2900" b="0" dirty="0" smtClean="0">
                <a:solidFill>
                  <a:srgbClr val="FF0000"/>
                </a:solidFill>
              </a:rPr>
              <a:t>(PM</a:t>
            </a:r>
            <a:r>
              <a:rPr lang="en-US" sz="2900" b="0" dirty="0">
                <a:solidFill>
                  <a:srgbClr val="FF0000"/>
                </a:solidFill>
              </a:rPr>
              <a:t>).</a:t>
            </a:r>
          </a:p>
          <a:p>
            <a:pPr marL="0" indent="0" algn="thaiDist">
              <a:buNone/>
            </a:pPr>
            <a:r>
              <a:rPr lang="en-US" sz="2900" b="0" dirty="0" smtClean="0"/>
              <a:t>      There </a:t>
            </a:r>
            <a:r>
              <a:rPr lang="en-US" sz="2900" b="0" dirty="0"/>
              <a:t>are two very different approaches to cost estimation. The older </a:t>
            </a:r>
            <a:r>
              <a:rPr lang="en-US" sz="2900" b="0" dirty="0" smtClean="0"/>
              <a:t>approach is </a:t>
            </a:r>
            <a:r>
              <a:rPr lang="en-US" sz="2900" b="0" dirty="0"/>
              <a:t>called </a:t>
            </a:r>
            <a:r>
              <a:rPr lang="en-US" sz="2900" b="0" i="1" dirty="0">
                <a:solidFill>
                  <a:srgbClr val="FF0000"/>
                </a:solidFill>
              </a:rPr>
              <a:t>LOC estimation</a:t>
            </a:r>
            <a:r>
              <a:rPr lang="en-US" sz="2900" b="0" dirty="0"/>
              <a:t>, since it is based on initially estimating the number </a:t>
            </a:r>
            <a:r>
              <a:rPr lang="en-US" sz="2900" b="0" dirty="0" smtClean="0"/>
              <a:t>of lines </a:t>
            </a:r>
            <a:r>
              <a:rPr lang="en-US" sz="2900" b="0" dirty="0"/>
              <a:t>of code that will need to be developed for the project. The newer approach </a:t>
            </a:r>
            <a:r>
              <a:rPr lang="en-US" sz="2900" b="0" dirty="0" smtClean="0"/>
              <a:t>is based </a:t>
            </a:r>
            <a:r>
              <a:rPr lang="en-US" sz="2900" b="0" dirty="0"/>
              <a:t>on counting function points in the project description.</a:t>
            </a:r>
            <a:r>
              <a:rPr lang="en-US" sz="2900" b="0" dirty="0" smtClean="0"/>
              <a:t>.</a:t>
            </a:r>
            <a:endParaRPr lang="th-TH" altLang="th-TH" sz="2900" dirty="0"/>
          </a:p>
        </p:txBody>
      </p:sp>
    </p:spTree>
    <p:extLst>
      <p:ext uri="{BB962C8B-B14F-4D97-AF65-F5344CB8AC3E}">
        <p14:creationId xmlns:p14="http://schemas.microsoft.com/office/powerpoint/2010/main" val="295825312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5.4</a:t>
            </a:r>
            <a:r>
              <a:rPr lang="th-TH" altLang="th-TH" sz="3200" b="1" dirty="0" smtClean="0"/>
              <a:t>.1 </a:t>
            </a:r>
            <a:r>
              <a:rPr lang="en-US" sz="2800" b="1" dirty="0" smtClean="0"/>
              <a:t>ESTIMATION </a:t>
            </a:r>
            <a:r>
              <a:rPr lang="en-US" sz="2800" b="1" dirty="0"/>
              <a:t>OF LINES OF CODE (LOC)</a:t>
            </a:r>
            <a:endParaRPr lang="th-TH" altLang="th-TH" sz="28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556792"/>
            <a:ext cx="7992888" cy="489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600" b="0" dirty="0" smtClean="0"/>
              <a:t>   The </a:t>
            </a:r>
            <a:r>
              <a:rPr lang="en-US" sz="3600" b="0" dirty="0"/>
              <a:t>first step in LOC-based estimation is to estimate the number of lines of code </a:t>
            </a:r>
            <a:r>
              <a:rPr lang="en-US" sz="3600" b="0" dirty="0" smtClean="0"/>
              <a:t>in the </a:t>
            </a:r>
            <a:r>
              <a:rPr lang="en-US" sz="3600" b="0" dirty="0"/>
              <a:t>finished project. This can be done based on experience, size of previous </a:t>
            </a:r>
            <a:r>
              <a:rPr lang="en-US" sz="3600" b="0" dirty="0" smtClean="0"/>
              <a:t>projects</a:t>
            </a:r>
            <a:r>
              <a:rPr lang="en-US" sz="3600" b="0" dirty="0"/>
              <a:t>, size of a competitor’s solution, or by breaking down the project into </a:t>
            </a:r>
            <a:r>
              <a:rPr lang="en-US" sz="3600" b="0" dirty="0" smtClean="0"/>
              <a:t>smaller pieces </a:t>
            </a:r>
            <a:r>
              <a:rPr lang="en-US" sz="3600" b="0" dirty="0"/>
              <a:t>and then estimating the size of each of the smaller pieces</a:t>
            </a:r>
            <a:r>
              <a:rPr lang="en-US" sz="3600" b="0" dirty="0" smtClean="0"/>
              <a:t>.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8536180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5.4</a:t>
            </a:r>
            <a:r>
              <a:rPr lang="th-TH" altLang="th-TH" sz="3200" b="1" dirty="0" smtClean="0"/>
              <a:t>.1 </a:t>
            </a:r>
            <a:r>
              <a:rPr lang="en-US" sz="2800" b="1" dirty="0" smtClean="0"/>
              <a:t>ESTIMATION </a:t>
            </a:r>
            <a:r>
              <a:rPr lang="en-US" sz="2800" b="1" dirty="0"/>
              <a:t>OF LINES OF CODE (LOC)</a:t>
            </a:r>
            <a:endParaRPr lang="th-TH" altLang="th-TH" sz="28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556793"/>
            <a:ext cx="799288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A standard approach </a:t>
            </a:r>
            <a:r>
              <a:rPr lang="en-US" sz="3200" b="0" dirty="0"/>
              <a:t>is, for each </a:t>
            </a:r>
            <a:r>
              <a:rPr lang="en-US" sz="3200" b="0" dirty="0" err="1" smtClean="0"/>
              <a:t>piece</a:t>
            </a:r>
            <a:r>
              <a:rPr lang="en-US" sz="3200" b="0" baseline="-25000" dirty="0" err="1"/>
              <a:t>i</a:t>
            </a:r>
            <a:r>
              <a:rPr lang="en-US" sz="3200" b="0" dirty="0" smtClean="0"/>
              <a:t>, </a:t>
            </a:r>
            <a:r>
              <a:rPr lang="en-US" sz="3200" b="0" dirty="0"/>
              <a:t>to estimate the maximum possible size, </a:t>
            </a:r>
            <a:r>
              <a:rPr lang="en-US" sz="3200" b="0" dirty="0" smtClean="0"/>
              <a:t>max</a:t>
            </a:r>
            <a:r>
              <a:rPr lang="en-US" sz="3200" b="0" baseline="-25000" dirty="0"/>
              <a:t>i</a:t>
            </a:r>
            <a:r>
              <a:rPr lang="en-US" sz="3200" b="0" dirty="0" smtClean="0"/>
              <a:t>, the minimum </a:t>
            </a:r>
            <a:r>
              <a:rPr lang="en-US" sz="3200" b="0" dirty="0"/>
              <a:t>possible size, </a:t>
            </a:r>
            <a:r>
              <a:rPr lang="en-US" sz="3200" b="0" dirty="0" smtClean="0"/>
              <a:t>min</a:t>
            </a:r>
            <a:r>
              <a:rPr lang="en-US" sz="3200" b="0" baseline="-25000" dirty="0"/>
              <a:t>i</a:t>
            </a:r>
            <a:r>
              <a:rPr lang="en-US" sz="3200" b="0" dirty="0" smtClean="0"/>
              <a:t>, </a:t>
            </a:r>
            <a:r>
              <a:rPr lang="en-US" sz="3200" b="0" dirty="0"/>
              <a:t>and the ‘‘best guess’’ size, </a:t>
            </a:r>
            <a:r>
              <a:rPr lang="en-US" sz="3200" b="0" dirty="0" err="1" smtClean="0"/>
              <a:t>best</a:t>
            </a:r>
            <a:r>
              <a:rPr lang="en-US" sz="3200" b="0" baseline="-25000" dirty="0" err="1" smtClean="0"/>
              <a:t>i</a:t>
            </a:r>
            <a:r>
              <a:rPr lang="en-US" sz="3200" b="0" dirty="0" smtClean="0"/>
              <a:t>. The </a:t>
            </a:r>
            <a:r>
              <a:rPr lang="en-US" sz="3200" b="0" dirty="0"/>
              <a:t>estimate </a:t>
            </a:r>
            <a:r>
              <a:rPr lang="en-US" sz="3200" b="0" dirty="0" smtClean="0"/>
              <a:t>for the </a:t>
            </a:r>
            <a:r>
              <a:rPr lang="en-US" sz="3200" b="0" dirty="0"/>
              <a:t>whole project is 1/6 of the sum of the maximums, the minimums, and 4 </a:t>
            </a:r>
            <a:r>
              <a:rPr lang="en-US" sz="3200" b="0" dirty="0" smtClean="0"/>
              <a:t>times the </a:t>
            </a:r>
            <a:r>
              <a:rPr lang="en-US" sz="3200" b="0" dirty="0"/>
              <a:t>best guess:</a:t>
            </a:r>
          </a:p>
          <a:p>
            <a:pPr marL="0" indent="0" algn="thaiDist">
              <a:buNone/>
            </a:pPr>
            <a:r>
              <a:rPr lang="en-US" b="0" dirty="0" smtClean="0"/>
              <a:t>   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69160"/>
            <a:ext cx="7344816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52553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5.7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8064896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2900" b="0" dirty="0" smtClean="0"/>
              <a:t>    </a:t>
            </a:r>
            <a:r>
              <a:rPr lang="en-US" sz="3200" b="0" dirty="0"/>
              <a:t>Team WRT had identified seven </a:t>
            </a:r>
            <a:r>
              <a:rPr lang="en-US" sz="3200" b="0" dirty="0" err="1"/>
              <a:t>subpieces</a:t>
            </a:r>
            <a:r>
              <a:rPr lang="en-US" sz="3200" b="0" dirty="0"/>
              <a:t> to their project. These are shown </a:t>
            </a:r>
            <a:r>
              <a:rPr lang="en-US" sz="3200" b="0" dirty="0" smtClean="0"/>
              <a:t>in Table </a:t>
            </a:r>
            <a:r>
              <a:rPr lang="en-US" sz="3200" b="0" dirty="0"/>
              <a:t>4-4 with their estimates of the size of each </a:t>
            </a:r>
            <a:r>
              <a:rPr lang="en-US" sz="3200" b="0" dirty="0" err="1"/>
              <a:t>subpiece</a:t>
            </a:r>
            <a:r>
              <a:rPr lang="en-US" sz="3200" b="0" dirty="0"/>
              <a:t>.</a:t>
            </a:r>
            <a:endParaRPr lang="en-US" sz="2900" b="0" dirty="0"/>
          </a:p>
        </p:txBody>
      </p:sp>
    </p:spTree>
    <p:extLst>
      <p:ext uri="{BB962C8B-B14F-4D97-AF65-F5344CB8AC3E}">
        <p14:creationId xmlns:p14="http://schemas.microsoft.com/office/powerpoint/2010/main" val="31570987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4096"/>
          </a:xfrm>
          <a:noFill/>
          <a:ln/>
        </p:spPr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5-4 </a:t>
            </a:r>
            <a:r>
              <a:rPr lang="en-US" dirty="0" err="1"/>
              <a:t>Subpiece</a:t>
            </a:r>
            <a:r>
              <a:rPr lang="en-US" dirty="0"/>
              <a:t> Size Estimate (in LOC)</a:t>
            </a:r>
            <a:endParaRPr lang="th-TH" alt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496855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2403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20080"/>
          </a:xfrm>
          <a:noFill/>
          <a:ln/>
        </p:spPr>
        <p:txBody>
          <a:bodyPr/>
          <a:lstStyle/>
          <a:p>
            <a:r>
              <a:rPr lang="en-US" sz="3400" dirty="0"/>
              <a:t>The estimates for each section are as follows:</a:t>
            </a:r>
            <a:endParaRPr lang="th-TH" altLang="th-TH" sz="3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24024"/>
            <a:ext cx="8208912" cy="415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77187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4096"/>
          </a:xfrm>
        </p:spPr>
        <p:txBody>
          <a:bodyPr/>
          <a:lstStyle/>
          <a:p>
            <a:r>
              <a:rPr lang="en-US" altLang="th-TH" sz="3400" b="1" dirty="0" smtClean="0"/>
              <a:t>5.2 W</a:t>
            </a:r>
            <a:r>
              <a:rPr lang="en-US" sz="3400" b="1" dirty="0" smtClean="0"/>
              <a:t>BS—Work </a:t>
            </a:r>
            <a:r>
              <a:rPr lang="en-US" sz="3400" b="1" dirty="0"/>
              <a:t>Breakdown Structure</a:t>
            </a:r>
            <a:endParaRPr lang="th-TH" altLang="th-TH" sz="34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</a:t>
            </a:r>
            <a:r>
              <a:rPr lang="en-US" sz="3200" b="0" dirty="0"/>
              <a:t>One of the first tasks is to break the large tasks into small tasks. It means </a:t>
            </a:r>
            <a:r>
              <a:rPr lang="en-US" sz="3200" b="0" dirty="0" smtClean="0"/>
              <a:t>finding identifiable </a:t>
            </a:r>
            <a:r>
              <a:rPr lang="en-US" sz="3200" b="0" dirty="0"/>
              <a:t>parts of the tasks. It also means finding deliverables and milestones </a:t>
            </a:r>
            <a:r>
              <a:rPr lang="en-US" sz="3200" b="0" dirty="0" smtClean="0"/>
              <a:t>that can </a:t>
            </a:r>
            <a:r>
              <a:rPr lang="en-US" sz="3200" b="0" dirty="0"/>
              <a:t>be used to measure progress.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21084248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20080"/>
          </a:xfrm>
          <a:noFill/>
          <a:ln/>
        </p:spPr>
        <p:txBody>
          <a:bodyPr/>
          <a:lstStyle/>
          <a:p>
            <a:r>
              <a:rPr lang="en-US" sz="3400" dirty="0"/>
              <a:t>The estimates for each section are as follows:</a:t>
            </a:r>
            <a:endParaRPr lang="th-TH" altLang="th-TH" sz="3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80648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7896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3200" dirty="0" smtClean="0"/>
              <a:t>5.4.2 </a:t>
            </a:r>
            <a:r>
              <a:rPr lang="en-US" sz="3200" dirty="0"/>
              <a:t>LOC-BASED COST ESTIMATION</a:t>
            </a:r>
            <a:endParaRPr lang="th-TH" altLang="th-TH" sz="28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556793"/>
            <a:ext cx="799288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 smtClean="0"/>
              <a:t>   </a:t>
            </a:r>
            <a:r>
              <a:rPr lang="en-US" b="0" dirty="0"/>
              <a:t>The basic LOC approach is a formula that matches the historical data. The </a:t>
            </a:r>
            <a:r>
              <a:rPr lang="en-US" b="0" dirty="0" smtClean="0"/>
              <a:t>basic formula </a:t>
            </a:r>
            <a:r>
              <a:rPr lang="en-US" b="0" dirty="0"/>
              <a:t>has three parameters:</a:t>
            </a:r>
            <a:endParaRPr lang="en-US" sz="2000" dirty="0">
              <a:solidFill>
                <a:srgbClr val="FFC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92" y="3068960"/>
            <a:ext cx="4150015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3933056"/>
            <a:ext cx="799288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 smtClean="0"/>
              <a:t>   Alpha,</a:t>
            </a:r>
            <a:r>
              <a:rPr lang="el-GR" b="0" i="1" dirty="0" smtClean="0"/>
              <a:t>α</a:t>
            </a:r>
            <a:r>
              <a:rPr lang="en-US" b="0" dirty="0" smtClean="0"/>
              <a:t>, </a:t>
            </a:r>
            <a:r>
              <a:rPr lang="en-US" b="0" dirty="0"/>
              <a:t>is the marginal cost per KLOC (thousand lines of code). This is </a:t>
            </a:r>
            <a:r>
              <a:rPr lang="en-US" b="0" dirty="0" smtClean="0"/>
              <a:t>the added </a:t>
            </a:r>
            <a:r>
              <a:rPr lang="en-US" b="0" dirty="0"/>
              <a:t>cost for an additional thousand lines of code. The parameter </a:t>
            </a:r>
            <a:r>
              <a:rPr lang="en-US" b="0" dirty="0" smtClean="0"/>
              <a:t>beta, </a:t>
            </a:r>
            <a:r>
              <a:rPr lang="el-GR" b="0" i="1" dirty="0" smtClean="0"/>
              <a:t>β</a:t>
            </a:r>
            <a:r>
              <a:rPr lang="en-US" b="0" dirty="0" smtClean="0"/>
              <a:t>, </a:t>
            </a:r>
            <a:r>
              <a:rPr lang="en-US" b="0" dirty="0"/>
              <a:t>is </a:t>
            </a:r>
            <a:r>
              <a:rPr lang="en-US" b="0" dirty="0" smtClean="0"/>
              <a:t>an exponent </a:t>
            </a:r>
            <a:r>
              <a:rPr lang="en-US" b="0" dirty="0"/>
              <a:t>that reflects the nonlinearity of the relationship.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344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3200" dirty="0" smtClean="0"/>
              <a:t>5.4.2 </a:t>
            </a:r>
            <a:r>
              <a:rPr lang="en-US" sz="3200" dirty="0"/>
              <a:t>LOC-BASED COST </a:t>
            </a:r>
            <a:r>
              <a:rPr lang="en-US" sz="3200" dirty="0" smtClean="0"/>
              <a:t>ESTIMATION (Cont.) </a:t>
            </a:r>
            <a:endParaRPr lang="th-TH" altLang="th-TH" sz="28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556792"/>
            <a:ext cx="799288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   </a:t>
            </a:r>
            <a:r>
              <a:rPr lang="en-US" sz="3200" b="0" dirty="0"/>
              <a:t>A value of beta </a:t>
            </a:r>
            <a:r>
              <a:rPr lang="en-US" sz="3200" b="0" dirty="0" smtClean="0"/>
              <a:t>greater than </a:t>
            </a:r>
            <a:r>
              <a:rPr lang="en-US" sz="3200" b="0" dirty="0"/>
              <a:t>1 means that the cost per KLOC increases as the size of the project </a:t>
            </a:r>
            <a:r>
              <a:rPr lang="en-US" sz="3200" b="0" dirty="0" smtClean="0"/>
              <a:t>increases. This </a:t>
            </a:r>
            <a:r>
              <a:rPr lang="en-US" sz="3200" b="0" dirty="0"/>
              <a:t>is a diseconomy of scale. A value of beta less than 1 reflects an economy </a:t>
            </a:r>
            <a:r>
              <a:rPr lang="en-US" sz="3200" b="0" dirty="0" smtClean="0"/>
              <a:t>of scale</a:t>
            </a:r>
            <a:r>
              <a:rPr lang="en-US" sz="3200" b="0" dirty="0"/>
              <a:t>. Some studies have found betas greater than 1, and other studies have </a:t>
            </a:r>
            <a:r>
              <a:rPr lang="en-US" sz="3200" b="0" dirty="0" smtClean="0"/>
              <a:t>betas less </a:t>
            </a:r>
            <a:r>
              <a:rPr lang="en-US" sz="3200" b="0" dirty="0"/>
              <a:t>than 1. The parameter </a:t>
            </a:r>
            <a:r>
              <a:rPr lang="en-US" sz="3200" b="0" dirty="0" smtClean="0"/>
              <a:t>gamma, </a:t>
            </a:r>
            <a:r>
              <a:rPr lang="el-GR" sz="3200" b="0" i="1" dirty="0" smtClean="0"/>
              <a:t>γ</a:t>
            </a:r>
            <a:r>
              <a:rPr lang="en-US" sz="3200" b="0" dirty="0" smtClean="0"/>
              <a:t>, </a:t>
            </a:r>
            <a:r>
              <a:rPr lang="en-US" sz="3200" b="0" dirty="0"/>
              <a:t>reflects the fixed cost of doing any </a:t>
            </a:r>
            <a:r>
              <a:rPr lang="en-US" sz="3200" b="0" dirty="0" smtClean="0"/>
              <a:t>project. Studies </a:t>
            </a:r>
            <a:r>
              <a:rPr lang="en-US" sz="3200" b="0" dirty="0"/>
              <a:t>have found both positive gammas and zero gammas.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675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5.8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8064896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2900" b="0" dirty="0" smtClean="0"/>
              <a:t>    </a:t>
            </a:r>
            <a:r>
              <a:rPr lang="en-US" sz="3200" b="0" dirty="0"/>
              <a:t>Company LMN has recorded the following data from previous projects. </a:t>
            </a:r>
            <a:r>
              <a:rPr lang="en-US" sz="3200" b="0" dirty="0" smtClean="0"/>
              <a:t>Estimate what </a:t>
            </a:r>
            <a:r>
              <a:rPr lang="en-US" sz="3200" b="0" dirty="0"/>
              <a:t>the parameters for the cost estimation formula should be and how </a:t>
            </a:r>
            <a:r>
              <a:rPr lang="en-US" sz="3200" b="0" dirty="0" smtClean="0"/>
              <a:t>much effort </a:t>
            </a:r>
            <a:r>
              <a:rPr lang="en-US" sz="3200" b="0" dirty="0"/>
              <a:t>a new project of 30 KLOC should take (see Table </a:t>
            </a:r>
            <a:r>
              <a:rPr lang="en-US" sz="3200" b="0" dirty="0" smtClean="0"/>
              <a:t>5-5).</a:t>
            </a:r>
            <a:endParaRPr lang="en-US" sz="2900" b="0" dirty="0"/>
          </a:p>
        </p:txBody>
      </p:sp>
    </p:spTree>
    <p:extLst>
      <p:ext uri="{BB962C8B-B14F-4D97-AF65-F5344CB8AC3E}">
        <p14:creationId xmlns:p14="http://schemas.microsoft.com/office/powerpoint/2010/main" val="11784559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4096"/>
          </a:xfrm>
          <a:noFill/>
          <a:ln/>
        </p:spPr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5-5 </a:t>
            </a:r>
            <a:r>
              <a:rPr lang="en-US" dirty="0"/>
              <a:t>Historical Data</a:t>
            </a:r>
            <a:endParaRPr lang="th-TH" altLang="th-TH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492" y="1624013"/>
            <a:ext cx="3703715" cy="324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4941168"/>
            <a:ext cx="828092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2200" b="0" dirty="0"/>
              <a:t>Analyzing or plotting this data would show a linear relationship between size </a:t>
            </a:r>
            <a:r>
              <a:rPr lang="en-US" sz="2200" b="0" dirty="0" smtClean="0"/>
              <a:t>and effort</a:t>
            </a:r>
            <a:r>
              <a:rPr lang="en-US" sz="2200" b="0" dirty="0"/>
              <a:t>. The slope of the line is 2.4. This would be alpha, , in the LOC-based </a:t>
            </a:r>
            <a:r>
              <a:rPr lang="en-US" sz="2200" b="0" dirty="0" smtClean="0"/>
              <a:t>cost estimation </a:t>
            </a:r>
            <a:r>
              <a:rPr lang="en-US" sz="2200" b="0" dirty="0"/>
              <a:t>formula. Since the line is straight (linear relationship), the beta, , is </a:t>
            </a:r>
            <a:r>
              <a:rPr lang="en-US" sz="2200" b="0" dirty="0" smtClean="0"/>
              <a:t>1. The </a:t>
            </a:r>
            <a:r>
              <a:rPr lang="en-US" sz="2200" b="0" dirty="0"/>
              <a:t>gamma, , value would be zero.</a:t>
            </a:r>
            <a:endParaRPr lang="en-US" sz="2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818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2900" dirty="0"/>
              <a:t>5</a:t>
            </a:r>
            <a:r>
              <a:rPr lang="en-US" sz="2900" dirty="0" smtClean="0"/>
              <a:t>.4.3 </a:t>
            </a:r>
            <a:r>
              <a:rPr lang="en-US" sz="2900" dirty="0"/>
              <a:t>CONSTRUCTIVE COST MODEL (COCOMO)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/>
              <a:t>COCOMO is the classic LOC cost-estimation formula. It was created by </a:t>
            </a:r>
            <a:r>
              <a:rPr lang="en-US" sz="3200" b="0" dirty="0" smtClean="0"/>
              <a:t>Barry Boehm </a:t>
            </a:r>
            <a:r>
              <a:rPr lang="en-US" sz="3200" b="0" dirty="0"/>
              <a:t>in the 1970s. He used thousand delivered source instructions (KDSI) as </a:t>
            </a:r>
            <a:r>
              <a:rPr lang="en-US" sz="3200" b="0" dirty="0" smtClean="0"/>
              <a:t>his unit </a:t>
            </a:r>
            <a:r>
              <a:rPr lang="en-US" sz="3200" b="0" dirty="0"/>
              <a:t>of size. KLOC is equivalent. His unit of effort is the </a:t>
            </a:r>
            <a:r>
              <a:rPr lang="en-US" sz="3200" b="0" dirty="0" smtClean="0"/>
              <a:t>programmer-month (PM).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6492079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2900" dirty="0"/>
              <a:t>5</a:t>
            </a:r>
            <a:r>
              <a:rPr lang="en-US" sz="2900" dirty="0" smtClean="0"/>
              <a:t>.4.3 </a:t>
            </a:r>
            <a:r>
              <a:rPr lang="en-US" sz="2900" dirty="0"/>
              <a:t>CONSTRUCTIVE COST MODEL (COCOMO)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/>
              <a:t>Boehm </a:t>
            </a:r>
            <a:r>
              <a:rPr lang="en-US" sz="3200" b="0" dirty="0"/>
              <a:t>divided the historical project data into three types of projects:</a:t>
            </a:r>
          </a:p>
          <a:p>
            <a:pPr marL="0" indent="0" algn="thaiDist">
              <a:buNone/>
            </a:pPr>
            <a:r>
              <a:rPr lang="en-US" sz="3200" b="0" dirty="0"/>
              <a:t>1. Application (separate, organic, e.g., data processing, scientific)</a:t>
            </a:r>
          </a:p>
          <a:p>
            <a:pPr marL="0" indent="0" algn="thaiDist">
              <a:buNone/>
            </a:pPr>
            <a:r>
              <a:rPr lang="en-US" sz="3200" b="0" dirty="0"/>
              <a:t>2. Utility programs (semidetached, e.g., compilers, linkers, analyzers)</a:t>
            </a:r>
          </a:p>
          <a:p>
            <a:pPr marL="0" indent="0" algn="thaiDist">
              <a:buNone/>
            </a:pPr>
            <a:r>
              <a:rPr lang="en-US" sz="3200" b="0" dirty="0"/>
              <a:t>3. System programs (embedded)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393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2900" dirty="0"/>
              <a:t>5</a:t>
            </a:r>
            <a:r>
              <a:rPr lang="en-US" sz="2900" dirty="0" smtClean="0"/>
              <a:t>.4.3 </a:t>
            </a:r>
            <a:r>
              <a:rPr lang="en-US" sz="2900" dirty="0"/>
              <a:t>CONSTRUCTIVE COST MODEL (COCOMO)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99288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/>
              <a:t>He determined the values of the parameters for the cost model for </a:t>
            </a:r>
            <a:r>
              <a:rPr lang="en-US" sz="3200" b="0" dirty="0" smtClean="0"/>
              <a:t>determining effort</a:t>
            </a:r>
            <a:r>
              <a:rPr lang="en-US" sz="3200" b="0" dirty="0"/>
              <a:t>: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748883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9096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5.9          </a:t>
            </a:r>
            <a:r>
              <a:rPr lang="en-US" sz="2000" b="1" dirty="0"/>
              <a:t>Table </a:t>
            </a:r>
            <a:r>
              <a:rPr lang="en-US" sz="2000" b="1" dirty="0" smtClean="0"/>
              <a:t>5-6 </a:t>
            </a:r>
            <a:r>
              <a:rPr lang="en-US" sz="2000" b="1" dirty="0"/>
              <a:t>COCOMO Effort</a:t>
            </a:r>
            <a:endParaRPr lang="th-TH" altLang="th-TH" sz="24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99592" y="1628799"/>
            <a:ext cx="3024336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 Calculate the</a:t>
            </a:r>
          </a:p>
          <a:p>
            <a:pPr marL="0" indent="0" algn="thaiDist">
              <a:buNone/>
            </a:pPr>
            <a:r>
              <a:rPr lang="en-US" sz="3000" b="0" dirty="0" smtClean="0"/>
              <a:t>programmer effort</a:t>
            </a:r>
          </a:p>
          <a:p>
            <a:pPr marL="0" indent="0" algn="thaiDist">
              <a:buNone/>
            </a:pPr>
            <a:r>
              <a:rPr lang="en-US" sz="3000" b="0" dirty="0" smtClean="0"/>
              <a:t>for </a:t>
            </a:r>
            <a:r>
              <a:rPr lang="en-US" sz="3000" b="0" dirty="0"/>
              <a:t>projects from </a:t>
            </a:r>
            <a:r>
              <a:rPr lang="en-US" sz="3000" b="0" dirty="0" smtClean="0"/>
              <a:t>5 to </a:t>
            </a:r>
            <a:r>
              <a:rPr lang="en-US" sz="3000" b="0" dirty="0"/>
              <a:t>50 KDSI (</a:t>
            </a:r>
            <a:r>
              <a:rPr lang="en-US" sz="3000" b="0" dirty="0" smtClean="0"/>
              <a:t>see</a:t>
            </a:r>
          </a:p>
          <a:p>
            <a:pPr marL="0" indent="0" algn="thaiDist">
              <a:buNone/>
            </a:pPr>
            <a:r>
              <a:rPr lang="en-US" sz="3000" b="0" dirty="0" smtClean="0"/>
              <a:t>Table 5-6</a:t>
            </a:r>
            <a:r>
              <a:rPr lang="en-US" sz="3000" b="0" dirty="0"/>
              <a:t>)</a:t>
            </a:r>
            <a:endParaRPr lang="en-US" sz="3000" b="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56792"/>
            <a:ext cx="3028950" cy="530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74269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2900" dirty="0"/>
              <a:t>5</a:t>
            </a:r>
            <a:r>
              <a:rPr lang="en-US" sz="2900" dirty="0" smtClean="0"/>
              <a:t>.4.3 </a:t>
            </a:r>
            <a:r>
              <a:rPr lang="en-US" sz="2900" dirty="0"/>
              <a:t>CONSTRUCTIVE COST MODEL (COCOMO)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99288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/>
              <a:t>Boehm also determined that in his project data, there was a standard </a:t>
            </a:r>
            <a:r>
              <a:rPr lang="en-US" b="0" dirty="0" smtClean="0"/>
              <a:t>development time </a:t>
            </a:r>
            <a:r>
              <a:rPr lang="en-US" b="0" dirty="0"/>
              <a:t>based on the type of project and the size of the project. The </a:t>
            </a:r>
            <a:r>
              <a:rPr lang="en-US" b="0" dirty="0" smtClean="0"/>
              <a:t>following are </a:t>
            </a:r>
            <a:r>
              <a:rPr lang="en-US" b="0" dirty="0"/>
              <a:t>the formulas for development time (TDEV) in programmer-months:</a:t>
            </a:r>
            <a:endParaRPr lang="en-US" sz="2000" dirty="0">
              <a:solidFill>
                <a:srgbClr val="FFC00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49080"/>
            <a:ext cx="748883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8778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4096"/>
          </a:xfrm>
        </p:spPr>
        <p:txBody>
          <a:bodyPr/>
          <a:lstStyle/>
          <a:p>
            <a:r>
              <a:rPr lang="en-US" altLang="th-TH" sz="3400" b="1" dirty="0" smtClean="0"/>
              <a:t>5.2 W</a:t>
            </a:r>
            <a:r>
              <a:rPr lang="en-US" sz="3400" b="1" dirty="0" smtClean="0"/>
              <a:t>BS—Work </a:t>
            </a:r>
            <a:r>
              <a:rPr lang="en-US" sz="3400" b="1" dirty="0"/>
              <a:t>Breakdown </a:t>
            </a:r>
            <a:r>
              <a:rPr lang="en-US" sz="3400" b="1" dirty="0" smtClean="0"/>
              <a:t>Structure </a:t>
            </a:r>
            <a:r>
              <a:rPr lang="en-US" sz="2000" b="1" dirty="0" smtClean="0"/>
              <a:t>(Cont.)</a:t>
            </a:r>
            <a:endParaRPr lang="th-TH" altLang="th-TH" sz="20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</a:t>
            </a:r>
            <a:r>
              <a:rPr lang="en-US" sz="3200" b="0" dirty="0"/>
              <a:t>The work breakdown structure (WBS) should be a tree structure. The </a:t>
            </a:r>
            <a:r>
              <a:rPr lang="en-US" sz="3200" b="0" dirty="0" smtClean="0"/>
              <a:t>top-level breakdown </a:t>
            </a:r>
            <a:r>
              <a:rPr lang="en-US" sz="3200" b="0" dirty="0"/>
              <a:t>usually matches the life cycle model (LCM) used in the </a:t>
            </a:r>
            <a:r>
              <a:rPr lang="en-US" sz="3200" b="0" dirty="0" smtClean="0"/>
              <a:t>organization. The </a:t>
            </a:r>
            <a:r>
              <a:rPr lang="en-US" sz="3200" b="0" dirty="0"/>
              <a:t>next-level breakdown can match the processes in the organization’s </a:t>
            </a:r>
            <a:r>
              <a:rPr lang="en-US" sz="3200" b="0" dirty="0" smtClean="0"/>
              <a:t>process model </a:t>
            </a:r>
            <a:r>
              <a:rPr lang="en-US" sz="3200" b="0" dirty="0"/>
              <a:t>(PM). Further levels are used to partition the task into smaller, </a:t>
            </a:r>
            <a:r>
              <a:rPr lang="en-US" sz="3200" b="0" dirty="0" smtClean="0"/>
              <a:t>more manageable </a:t>
            </a:r>
            <a:r>
              <a:rPr lang="en-US" sz="3200" b="0" dirty="0"/>
              <a:t>tasks.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40856868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7772400" cy="776868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5.10    </a:t>
            </a:r>
            <a:r>
              <a:rPr lang="en-US" sz="2000" b="1" dirty="0" smtClean="0"/>
              <a:t>Table 5-7 COCOMO Development </a:t>
            </a:r>
            <a:r>
              <a:rPr lang="en-US" sz="2000" b="1" dirty="0"/>
              <a:t>Time</a:t>
            </a:r>
            <a:endParaRPr lang="th-TH" altLang="th-TH" sz="18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799"/>
            <a:ext cx="3470820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b="0" dirty="0" smtClean="0"/>
              <a:t>    </a:t>
            </a:r>
            <a:r>
              <a:rPr lang="en-US" sz="2400" b="0" dirty="0"/>
              <a:t>Calculate the standard TDEV using the COCOMO </a:t>
            </a:r>
            <a:r>
              <a:rPr lang="en-US" sz="2400" b="0" dirty="0" smtClean="0"/>
              <a:t>formulas </a:t>
            </a:r>
            <a:r>
              <a:rPr lang="en-US" sz="2400" b="0" dirty="0"/>
              <a:t>for projects from 5 </a:t>
            </a:r>
            <a:r>
              <a:rPr lang="en-US" sz="2400" b="0" dirty="0" smtClean="0"/>
              <a:t>to 50 </a:t>
            </a:r>
            <a:r>
              <a:rPr lang="en-US" sz="2400" b="0" dirty="0"/>
              <a:t>KDSI (see Table </a:t>
            </a:r>
            <a:r>
              <a:rPr lang="en-US" sz="2400" b="0" dirty="0" smtClean="0"/>
              <a:t>5-7</a:t>
            </a:r>
            <a:r>
              <a:rPr lang="en-US" sz="2400" b="0" dirty="0"/>
              <a:t>).</a:t>
            </a:r>
            <a:endParaRPr lang="en-US" sz="2400" b="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404" y="1541572"/>
            <a:ext cx="3009900" cy="532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8609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3200" dirty="0" smtClean="0"/>
              <a:t>5.4.4 </a:t>
            </a:r>
            <a:r>
              <a:rPr lang="en-US" sz="3200" dirty="0"/>
              <a:t>FUNCTION POINT ANALYSIS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/>
              <a:t>The idea of function points is to identify and quantify the functionality </a:t>
            </a:r>
            <a:r>
              <a:rPr lang="en-US" b="0" dirty="0" smtClean="0"/>
              <a:t>required for </a:t>
            </a:r>
            <a:r>
              <a:rPr lang="en-US" b="0" dirty="0"/>
              <a:t>the project. The idea is to count things in the external behavior that will require</a:t>
            </a:r>
          </a:p>
          <a:p>
            <a:pPr marL="0" indent="0" algn="thaiDist">
              <a:buNone/>
            </a:pPr>
            <a:r>
              <a:rPr lang="en-US" b="0" dirty="0"/>
              <a:t>processing. The classic items to count are as follows:</a:t>
            </a:r>
          </a:p>
          <a:p>
            <a:pPr marL="0" indent="0" algn="thaiDist">
              <a:buNone/>
            </a:pPr>
            <a:r>
              <a:rPr lang="en-US" b="0" dirty="0" smtClean="0"/>
              <a:t>	Inputs</a:t>
            </a:r>
            <a:endParaRPr lang="en-US" b="0" dirty="0"/>
          </a:p>
          <a:p>
            <a:pPr marL="0" indent="0" algn="thaiDist">
              <a:buNone/>
            </a:pPr>
            <a:r>
              <a:rPr lang="en-US" b="0" dirty="0" smtClean="0"/>
              <a:t>	Outputs</a:t>
            </a:r>
            <a:endParaRPr lang="en-US" b="0" dirty="0"/>
          </a:p>
          <a:p>
            <a:pPr marL="0" indent="0" algn="thaiDist">
              <a:buNone/>
            </a:pPr>
            <a:r>
              <a:rPr lang="en-US" b="0" dirty="0" smtClean="0"/>
              <a:t>	Inquiries</a:t>
            </a:r>
            <a:endParaRPr lang="en-US" b="0" dirty="0"/>
          </a:p>
          <a:p>
            <a:pPr marL="0" indent="0" algn="thaiDist">
              <a:buNone/>
            </a:pPr>
            <a:r>
              <a:rPr lang="en-US" b="0" dirty="0" smtClean="0"/>
              <a:t>	Internal </a:t>
            </a:r>
            <a:r>
              <a:rPr lang="en-US" b="0" dirty="0"/>
              <a:t>files</a:t>
            </a:r>
          </a:p>
          <a:p>
            <a:pPr marL="0" indent="0" algn="thaiDist">
              <a:buNone/>
            </a:pPr>
            <a:r>
              <a:rPr lang="en-US" b="0" dirty="0" smtClean="0"/>
              <a:t>	External </a:t>
            </a:r>
            <a:r>
              <a:rPr lang="en-US" b="0" dirty="0"/>
              <a:t>interfaces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416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3200" dirty="0" smtClean="0"/>
              <a:t>5.4.4 </a:t>
            </a:r>
            <a:r>
              <a:rPr lang="en-US" sz="3200" dirty="0"/>
              <a:t>FUNCTION POINT </a:t>
            </a:r>
            <a:r>
              <a:rPr lang="en-US" sz="3200" dirty="0" smtClean="0"/>
              <a:t>ANALYSIS </a:t>
            </a:r>
            <a:r>
              <a:rPr lang="en-US" sz="2800" dirty="0" smtClean="0"/>
              <a:t>(Cont.)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dirty="0">
                <a:solidFill>
                  <a:srgbClr val="FFC000"/>
                </a:solidFill>
              </a:rPr>
              <a:t>Inquiries</a:t>
            </a:r>
            <a:r>
              <a:rPr lang="en-US" sz="3200" b="0" dirty="0">
                <a:solidFill>
                  <a:srgbClr val="FFC000"/>
                </a:solidFill>
              </a:rPr>
              <a:t> </a:t>
            </a:r>
            <a:r>
              <a:rPr lang="en-US" sz="3200" b="0" dirty="0"/>
              <a:t>are request-response pairs that do not change the internal data. </a:t>
            </a:r>
            <a:r>
              <a:rPr lang="en-US" sz="3200" b="0" dirty="0" smtClean="0"/>
              <a:t>For example</a:t>
            </a:r>
            <a:r>
              <a:rPr lang="en-US" sz="3200" b="0" dirty="0"/>
              <a:t>, a request for the address of a specified employee is an inquiry. The </a:t>
            </a:r>
            <a:r>
              <a:rPr lang="en-US" sz="3200" b="0" dirty="0" smtClean="0"/>
              <a:t>whole sequence </a:t>
            </a:r>
            <a:r>
              <a:rPr lang="en-US" sz="3200" b="0" dirty="0"/>
              <a:t>of asking, supplying the name, and getting the address would count </a:t>
            </a:r>
            <a:r>
              <a:rPr lang="en-US" sz="3200" b="0" dirty="0" smtClean="0"/>
              <a:t>as one </a:t>
            </a:r>
            <a:r>
              <a:rPr lang="en-US" sz="3200" b="0" dirty="0"/>
              <a:t>inquiry.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550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3200" dirty="0" smtClean="0"/>
              <a:t>5.4.4 </a:t>
            </a:r>
            <a:r>
              <a:rPr lang="en-US" sz="3200" dirty="0"/>
              <a:t>FUNCTION POINT </a:t>
            </a:r>
            <a:r>
              <a:rPr lang="en-US" sz="3200" dirty="0" smtClean="0"/>
              <a:t>ANALYSIS </a:t>
            </a:r>
            <a:r>
              <a:rPr lang="en-US" sz="2800" dirty="0" smtClean="0"/>
              <a:t>(Cont.)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66042" y="1612451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dirty="0">
                <a:solidFill>
                  <a:srgbClr val="FFC000"/>
                </a:solidFill>
              </a:rPr>
              <a:t>Inputs</a:t>
            </a:r>
            <a:r>
              <a:rPr lang="en-US" sz="3200" b="0" dirty="0"/>
              <a:t> are items of application data that is supplied to the program. The </a:t>
            </a:r>
            <a:r>
              <a:rPr lang="en-US" sz="3200" b="0" dirty="0" smtClean="0"/>
              <a:t>logical input </a:t>
            </a:r>
            <a:r>
              <a:rPr lang="en-US" sz="3200" b="0" dirty="0"/>
              <a:t>is usually considered one item and individual fields are not usually </a:t>
            </a:r>
            <a:r>
              <a:rPr lang="en-US" sz="3200" b="0" dirty="0" smtClean="0"/>
              <a:t>counted separately</a:t>
            </a:r>
            <a:r>
              <a:rPr lang="en-US" sz="3200" b="0" dirty="0"/>
              <a:t>. For example, the input of personal data for an employee might </a:t>
            </a:r>
            <a:r>
              <a:rPr lang="en-US" sz="3200" b="0" dirty="0" smtClean="0"/>
              <a:t>be considered </a:t>
            </a:r>
            <a:r>
              <a:rPr lang="en-US" sz="3200" b="0" dirty="0"/>
              <a:t>one </a:t>
            </a:r>
            <a:r>
              <a:rPr lang="en-US" sz="3200" b="0" dirty="0" smtClean="0"/>
              <a:t>input. 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4294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3200" dirty="0" smtClean="0"/>
              <a:t>5.4.4 </a:t>
            </a:r>
            <a:r>
              <a:rPr lang="en-US" sz="3200" dirty="0"/>
              <a:t>FUNCTION POINT </a:t>
            </a:r>
            <a:r>
              <a:rPr lang="en-US" sz="3200" dirty="0" smtClean="0"/>
              <a:t>ANALYSIS </a:t>
            </a:r>
            <a:r>
              <a:rPr lang="en-US" sz="2800" dirty="0" smtClean="0"/>
              <a:t>(Cont.)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66042" y="1612451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dirty="0">
                <a:solidFill>
                  <a:srgbClr val="FFC000"/>
                </a:solidFill>
              </a:rPr>
              <a:t>Outputs</a:t>
            </a:r>
            <a:r>
              <a:rPr lang="en-US" sz="3200" b="0" dirty="0"/>
              <a:t> are displays of application data. This could be a report, a </a:t>
            </a:r>
            <a:r>
              <a:rPr lang="en-US" sz="3200" b="0" dirty="0" smtClean="0"/>
              <a:t>screen display</a:t>
            </a:r>
            <a:r>
              <a:rPr lang="en-US" sz="3200" b="0" dirty="0"/>
              <a:t>, or an error message. Again, individual fields are usually </a:t>
            </a:r>
            <a:r>
              <a:rPr lang="en-US" sz="3200" b="0" dirty="0" smtClean="0"/>
              <a:t>not considered </a:t>
            </a:r>
            <a:r>
              <a:rPr lang="en-US" sz="3200" b="0" dirty="0"/>
              <a:t>separate outputs. If the report has multiple lines, for instance, a </a:t>
            </a:r>
            <a:r>
              <a:rPr lang="en-US" sz="3200" b="0" dirty="0" smtClean="0"/>
              <a:t>line for </a:t>
            </a:r>
            <a:r>
              <a:rPr lang="en-US" sz="3200" b="0" dirty="0"/>
              <a:t>each employee in the department, these lines would all be counted as </a:t>
            </a:r>
            <a:r>
              <a:rPr lang="en-US" sz="3200" b="0" dirty="0" smtClean="0"/>
              <a:t>one output</a:t>
            </a:r>
            <a:r>
              <a:rPr lang="en-US" sz="3200" b="0" dirty="0"/>
              <a:t>. However, some authorities would count summary lines as </a:t>
            </a:r>
            <a:r>
              <a:rPr lang="en-US" sz="3200" b="0" dirty="0" smtClean="0"/>
              <a:t>separate outputs</a:t>
            </a:r>
            <a:r>
              <a:rPr lang="en-US" sz="3200" b="0" dirty="0"/>
              <a:t>.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567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3200" dirty="0" smtClean="0"/>
              <a:t>5.4.4 </a:t>
            </a:r>
            <a:r>
              <a:rPr lang="en-US" sz="3200" dirty="0"/>
              <a:t>FUNCTION POINT </a:t>
            </a:r>
            <a:r>
              <a:rPr lang="en-US" sz="3200" dirty="0" smtClean="0"/>
              <a:t>ANALYSIS </a:t>
            </a:r>
            <a:r>
              <a:rPr lang="en-US" sz="2800" dirty="0" smtClean="0"/>
              <a:t>(Cont.)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66042" y="1612451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dirty="0">
                <a:solidFill>
                  <a:srgbClr val="FFC000"/>
                </a:solidFill>
              </a:rPr>
              <a:t>Internal</a:t>
            </a:r>
            <a:r>
              <a:rPr lang="en-US" sz="3200" b="0" dirty="0"/>
              <a:t> files are the logical files that the customer understands must </a:t>
            </a:r>
            <a:r>
              <a:rPr lang="en-US" sz="3200" b="0" dirty="0" smtClean="0"/>
              <a:t>be maintained </a:t>
            </a:r>
            <a:r>
              <a:rPr lang="en-US" sz="3200" b="0" dirty="0"/>
              <a:t>by the system. If an actual file contained 1000 entries of </a:t>
            </a:r>
            <a:r>
              <a:rPr lang="en-US" sz="3200" b="0" dirty="0" smtClean="0"/>
              <a:t>personnel data</a:t>
            </a:r>
            <a:r>
              <a:rPr lang="en-US" sz="3200" b="0" dirty="0"/>
              <a:t>, it would probably be counted as one file. However, if the file </a:t>
            </a:r>
            <a:r>
              <a:rPr lang="en-US" sz="3200" b="0" dirty="0" smtClean="0"/>
              <a:t>contained personnel </a:t>
            </a:r>
            <a:r>
              <a:rPr lang="en-US" sz="3200" b="0" dirty="0"/>
              <a:t>data, department summary data, and other department data, it </a:t>
            </a:r>
            <a:r>
              <a:rPr lang="en-US" sz="3200" b="0" dirty="0" smtClean="0"/>
              <a:t>would probably </a:t>
            </a:r>
            <a:r>
              <a:rPr lang="en-US" sz="3200" b="0" dirty="0"/>
              <a:t>be counted as three separate files for the purposes of counting </a:t>
            </a:r>
            <a:r>
              <a:rPr lang="en-US" sz="3200" b="0" dirty="0" smtClean="0"/>
              <a:t>function points</a:t>
            </a:r>
            <a:r>
              <a:rPr lang="en-US" sz="3200" b="0" dirty="0"/>
              <a:t>.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049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sz="3200" dirty="0" smtClean="0"/>
              <a:t>5.4.4 </a:t>
            </a:r>
            <a:r>
              <a:rPr lang="en-US" sz="3200" dirty="0"/>
              <a:t>FUNCTION POINT </a:t>
            </a:r>
            <a:r>
              <a:rPr lang="en-US" sz="3200" dirty="0" smtClean="0"/>
              <a:t>ANALYSIS </a:t>
            </a:r>
            <a:r>
              <a:rPr lang="en-US" sz="2800" dirty="0" smtClean="0"/>
              <a:t>(Cont.)</a:t>
            </a:r>
            <a:endParaRPr lang="th-TH" altLang="th-TH" sz="29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66042" y="1612451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dirty="0">
                <a:solidFill>
                  <a:srgbClr val="FFC000"/>
                </a:solidFill>
              </a:rPr>
              <a:t>External</a:t>
            </a:r>
            <a:r>
              <a:rPr lang="en-US" sz="3200" b="0" dirty="0"/>
              <a:t> interfaces are data that is shared with other programs. For </a:t>
            </a:r>
            <a:r>
              <a:rPr lang="en-US" sz="3200" b="0" dirty="0" smtClean="0"/>
              <a:t>example, the </a:t>
            </a:r>
            <a:r>
              <a:rPr lang="en-US" sz="3200" b="0" dirty="0"/>
              <a:t>personnel file might be used by human resources for promotion and for </a:t>
            </a:r>
            <a:r>
              <a:rPr lang="en-US" sz="3200" b="0" dirty="0" smtClean="0"/>
              <a:t>payroll. Thus</a:t>
            </a:r>
            <a:r>
              <a:rPr lang="en-US" sz="3200" b="0" dirty="0"/>
              <a:t>, it would be considered an interface in both systems.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572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dirty="0" smtClean="0"/>
              <a:t>5.4.4.1 </a:t>
            </a:r>
            <a:r>
              <a:rPr lang="en-US" dirty="0"/>
              <a:t>Counting Unadjusted Function Points</a:t>
            </a:r>
            <a:endParaRPr lang="th-TH" altLang="th-TH" sz="32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66042" y="1612451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/>
              <a:t>The individual function point items are identified and then classified as </a:t>
            </a:r>
            <a:r>
              <a:rPr lang="en-US" sz="3200" b="0" dirty="0" smtClean="0"/>
              <a:t>simple, average</a:t>
            </a:r>
            <a:r>
              <a:rPr lang="en-US" sz="3200" b="0" dirty="0"/>
              <a:t>, or complex. The weights from Table </a:t>
            </a:r>
            <a:r>
              <a:rPr lang="en-US" sz="3200" b="0" dirty="0" smtClean="0"/>
              <a:t>5-8 </a:t>
            </a:r>
            <a:r>
              <a:rPr lang="en-US" sz="3200" b="0" dirty="0"/>
              <a:t>are then assigned to each </a:t>
            </a:r>
            <a:r>
              <a:rPr lang="en-US" sz="3200" b="0" dirty="0" smtClean="0"/>
              <a:t>item and </a:t>
            </a:r>
            <a:r>
              <a:rPr lang="en-US" sz="3200" b="0" dirty="0"/>
              <a:t>the total is summed. This total is called the unadjusted function points</a:t>
            </a:r>
            <a:r>
              <a:rPr lang="en-US" sz="3200" b="0" dirty="0" smtClean="0"/>
              <a:t>.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0430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dirty="0" smtClean="0"/>
              <a:t>5.4.4.1 </a:t>
            </a:r>
            <a:r>
              <a:rPr lang="en-US" dirty="0"/>
              <a:t>Counting Unadjusted Function Points</a:t>
            </a:r>
            <a:endParaRPr lang="th-TH" altLang="th-TH" sz="32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66042" y="1612451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/>
              <a:t>There is no standard for counting function points. Books have been </a:t>
            </a:r>
            <a:r>
              <a:rPr lang="en-US" sz="3200" b="0" dirty="0" smtClean="0"/>
              <a:t>written with </a:t>
            </a:r>
            <a:r>
              <a:rPr lang="en-US" sz="3200" b="0" dirty="0"/>
              <a:t>different counting rules. The important thing to remember is that </a:t>
            </a:r>
            <a:r>
              <a:rPr lang="en-US" sz="3200" b="0" dirty="0" smtClean="0"/>
              <a:t>function points </a:t>
            </a:r>
            <a:r>
              <a:rPr lang="en-US" sz="3200" b="0" dirty="0"/>
              <a:t>are trying to measure the amount of effort that will be needed to </a:t>
            </a:r>
            <a:r>
              <a:rPr lang="en-US" sz="3200" b="0" dirty="0" smtClean="0"/>
              <a:t>develop the </a:t>
            </a:r>
            <a:r>
              <a:rPr lang="en-US" sz="3200" b="0" dirty="0"/>
              <a:t>software. Thus, things that are related to substantial effort need to </a:t>
            </a:r>
            <a:r>
              <a:rPr lang="en-US" sz="3200" b="0" dirty="0" smtClean="0"/>
              <a:t>generate more </a:t>
            </a:r>
            <a:r>
              <a:rPr lang="en-US" sz="3200" b="0" dirty="0"/>
              <a:t>function points than things that will take little effort</a:t>
            </a:r>
            <a:r>
              <a:rPr lang="en-US" sz="3200" b="0" dirty="0" smtClean="0"/>
              <a:t>.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912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5-8 </a:t>
            </a:r>
            <a:r>
              <a:rPr lang="en-US" dirty="0"/>
              <a:t>Function Point Weights</a:t>
            </a:r>
            <a:endParaRPr lang="th-TH" altLang="th-TH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14488"/>
            <a:ext cx="5976664" cy="469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97914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4096"/>
          </a:xfrm>
        </p:spPr>
        <p:txBody>
          <a:bodyPr/>
          <a:lstStyle/>
          <a:p>
            <a:r>
              <a:rPr lang="en-US" sz="3200" dirty="0"/>
              <a:t>The following are rules for constructing a proper work breakdown structure:</a:t>
            </a:r>
            <a:endParaRPr lang="th-TH" altLang="th-TH" sz="20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</a:t>
            </a:r>
            <a:r>
              <a:rPr lang="en-US" sz="3200" b="0" dirty="0">
                <a:solidFill>
                  <a:srgbClr val="FFC000"/>
                </a:solidFill>
              </a:rPr>
              <a:t>1. The </a:t>
            </a:r>
            <a:r>
              <a:rPr lang="en-US" sz="3200" b="0" dirty="0" smtClean="0">
                <a:solidFill>
                  <a:srgbClr val="FFC000"/>
                </a:solidFill>
              </a:rPr>
              <a:t>WBS must </a:t>
            </a:r>
            <a:r>
              <a:rPr lang="en-US" sz="3200" b="0" dirty="0">
                <a:solidFill>
                  <a:srgbClr val="FFC000"/>
                </a:solidFill>
              </a:rPr>
              <a:t>be a tree structure. </a:t>
            </a:r>
            <a:r>
              <a:rPr lang="en-US" sz="3200" b="0" dirty="0"/>
              <a:t>There should be no loops or cycles </a:t>
            </a:r>
            <a:r>
              <a:rPr lang="en-US" sz="3200" b="0" dirty="0" smtClean="0"/>
              <a:t>in the </a:t>
            </a:r>
            <a:r>
              <a:rPr lang="en-US" sz="3200" b="0" dirty="0"/>
              <a:t>WBS. Iterative actions will be shown in the process model and/or </a:t>
            </a:r>
            <a:r>
              <a:rPr lang="en-US" sz="3200" b="0" dirty="0" smtClean="0"/>
              <a:t>the life </a:t>
            </a:r>
            <a:r>
              <a:rPr lang="en-US" sz="3200" b="0" dirty="0"/>
              <a:t>cycle model.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27959885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5.11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8064896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b="0" dirty="0" smtClean="0">
                <a:solidFill>
                  <a:srgbClr val="FFFFFF"/>
                </a:solidFill>
              </a:rPr>
              <a:t>    </a:t>
            </a:r>
            <a:r>
              <a:rPr lang="en-US" b="0" dirty="0"/>
              <a:t>The department wants a program that assigns times and rooms for each </a:t>
            </a:r>
            <a:r>
              <a:rPr lang="en-US" b="0" dirty="0" smtClean="0"/>
              <a:t>section and </a:t>
            </a:r>
            <a:r>
              <a:rPr lang="en-US" b="0" dirty="0"/>
              <a:t>creates a line schedule for the courses. The department has a list of </a:t>
            </a:r>
            <a:r>
              <a:rPr lang="en-US" b="0" dirty="0" smtClean="0"/>
              <a:t>sections with </a:t>
            </a:r>
            <a:r>
              <a:rPr lang="en-US" b="0" dirty="0"/>
              <a:t>the name of the assigned professor and the anticipated size. The </a:t>
            </a:r>
            <a:r>
              <a:rPr lang="en-US" b="0" dirty="0" smtClean="0"/>
              <a:t>department also </a:t>
            </a:r>
            <a:r>
              <a:rPr lang="en-US" b="0" dirty="0"/>
              <a:t>has a list of rooms with the maximum number of students each room will </a:t>
            </a:r>
            <a:r>
              <a:rPr lang="en-US" b="0" dirty="0" smtClean="0"/>
              <a:t>hold There </a:t>
            </a:r>
            <a:r>
              <a:rPr lang="en-US" b="0" dirty="0"/>
              <a:t>are also sets of classes that cannot be taught at the same time. </a:t>
            </a:r>
            <a:r>
              <a:rPr lang="en-US" b="0" dirty="0" smtClean="0"/>
              <a:t>Additionally, professors </a:t>
            </a:r>
            <a:r>
              <a:rPr lang="en-US" b="0" dirty="0"/>
              <a:t>cannot teach two courses at the same time.</a:t>
            </a:r>
            <a:endParaRPr lang="en-US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9110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dirty="0" smtClean="0"/>
              <a:t>5.4.5 </a:t>
            </a:r>
            <a:r>
              <a:rPr lang="en-US" dirty="0"/>
              <a:t>PRODUCTIVITY</a:t>
            </a:r>
            <a:endParaRPr lang="th-TH" altLang="th-TH" sz="32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66042" y="1612451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2900" b="0" dirty="0"/>
              <a:t>One of the important measures is the productivity of the software developers. </a:t>
            </a:r>
            <a:r>
              <a:rPr lang="en-US" sz="2900" b="0" dirty="0" smtClean="0"/>
              <a:t>This is </a:t>
            </a:r>
            <a:r>
              <a:rPr lang="en-US" sz="2900" b="0" dirty="0"/>
              <a:t>determined by dividing the total size of the finished product by the total effort </a:t>
            </a:r>
            <a:r>
              <a:rPr lang="en-US" sz="2900" b="0" dirty="0" smtClean="0"/>
              <a:t>of all </a:t>
            </a:r>
            <a:r>
              <a:rPr lang="en-US" sz="2900" b="0" dirty="0"/>
              <a:t>the programmers. This has units of LOC/programmer-day. An alternative is </a:t>
            </a:r>
            <a:r>
              <a:rPr lang="en-US" sz="2900" b="0" dirty="0" smtClean="0"/>
              <a:t>to measure </a:t>
            </a:r>
            <a:r>
              <a:rPr lang="en-US" sz="2900" b="0" dirty="0"/>
              <a:t>the productivity in terms of function points per </a:t>
            </a:r>
            <a:r>
              <a:rPr lang="en-US" sz="2900" b="0" dirty="0" smtClean="0"/>
              <a:t>programmer-day. Note </a:t>
            </a:r>
            <a:r>
              <a:rPr lang="en-US" sz="2900" b="0" dirty="0"/>
              <a:t>that productivity includes all the effort spent in all phases of the </a:t>
            </a:r>
            <a:r>
              <a:rPr lang="en-US" sz="2900" b="0" dirty="0" smtClean="0"/>
              <a:t>software life </a:t>
            </a:r>
            <a:r>
              <a:rPr lang="en-US" sz="2900" b="0" dirty="0"/>
              <a:t>cycle.</a:t>
            </a:r>
            <a:endParaRPr lang="en-US" sz="2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4274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5.12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8064896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200" b="0" dirty="0" smtClean="0">
                <a:solidFill>
                  <a:srgbClr val="FFFFFF"/>
                </a:solidFill>
              </a:rPr>
              <a:t>    </a:t>
            </a:r>
            <a:r>
              <a:rPr lang="en-US" sz="3200" b="0" dirty="0"/>
              <a:t>Company XYZ spent the following effort for each life cycle phase of the </a:t>
            </a:r>
            <a:r>
              <a:rPr lang="en-US" sz="3200" b="0" dirty="0" smtClean="0"/>
              <a:t>latest project </a:t>
            </a:r>
            <a:r>
              <a:rPr lang="en-US" sz="3200" b="0" dirty="0"/>
              <a:t>(see Table 4-9). Calculate the effort in terms of LOC/programmer-day </a:t>
            </a:r>
            <a:r>
              <a:rPr lang="en-US" sz="3200" b="0" dirty="0" smtClean="0"/>
              <a:t>and in </a:t>
            </a:r>
            <a:r>
              <a:rPr lang="en-US" sz="3200" b="0" dirty="0"/>
              <a:t>terms of function points/programmer day. The function point estimate was </a:t>
            </a:r>
            <a:r>
              <a:rPr lang="en-US" sz="3200" b="0" dirty="0" smtClean="0"/>
              <a:t>50 unadjusted </a:t>
            </a:r>
            <a:r>
              <a:rPr lang="en-US" sz="3200" b="0" dirty="0"/>
              <a:t>function points. The finished project included 950 lines of code.</a:t>
            </a:r>
            <a:endParaRPr lang="en-US" sz="32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8162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Table </a:t>
            </a:r>
            <a:r>
              <a:rPr lang="en-US" dirty="0" smtClean="0"/>
              <a:t>5-9 </a:t>
            </a:r>
            <a:r>
              <a:rPr lang="en-US" dirty="0"/>
              <a:t>Effort During Phases</a:t>
            </a:r>
            <a:endParaRPr lang="th-TH" altLang="th-TH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775"/>
            <a:ext cx="4248472" cy="374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6042" y="5373215"/>
            <a:ext cx="8126438" cy="1135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2100" b="0" dirty="0"/>
              <a:t>The total effort was 65 programmer-days. This gives a productivity of 950/65 </a:t>
            </a:r>
            <a:r>
              <a:rPr lang="en-US" sz="2100" b="0" dirty="0" smtClean="0"/>
              <a:t>= 14.6 </a:t>
            </a:r>
            <a:r>
              <a:rPr lang="en-US" sz="2100" b="0" dirty="0"/>
              <a:t>lines of code/programmer-days. Using unadjusted function points (</a:t>
            </a:r>
            <a:r>
              <a:rPr lang="en-US" sz="2100" b="0" dirty="0" err="1"/>
              <a:t>fp</a:t>
            </a:r>
            <a:r>
              <a:rPr lang="en-US" sz="2100" b="0" dirty="0"/>
              <a:t>), </a:t>
            </a:r>
            <a:r>
              <a:rPr lang="en-US" sz="2100" b="0" dirty="0" err="1" smtClean="0"/>
              <a:t>theproductivity</a:t>
            </a:r>
            <a:r>
              <a:rPr lang="en-US" sz="2100" b="0" dirty="0" smtClean="0"/>
              <a:t> </a:t>
            </a:r>
            <a:r>
              <a:rPr lang="en-US" sz="2100" b="0" dirty="0"/>
              <a:t>is 50 </a:t>
            </a:r>
            <a:r>
              <a:rPr lang="en-US" sz="2100" b="0" dirty="0" err="1"/>
              <a:t>fp</a:t>
            </a:r>
            <a:r>
              <a:rPr lang="en-US" sz="2100" b="0" dirty="0"/>
              <a:t>/65 days = 0.77 </a:t>
            </a:r>
            <a:r>
              <a:rPr lang="en-US" sz="2100" b="0" dirty="0" err="1"/>
              <a:t>fp</a:t>
            </a:r>
            <a:r>
              <a:rPr lang="en-US" sz="2100" b="0" dirty="0"/>
              <a:t>/programmer-days.</a:t>
            </a:r>
            <a:endParaRPr lang="en-US" sz="21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358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dirty="0" smtClean="0"/>
              <a:t>5.4.6 </a:t>
            </a:r>
            <a:r>
              <a:rPr lang="en-US" sz="3200" dirty="0"/>
              <a:t>EVALUATING ESTIMATIONS</a:t>
            </a:r>
            <a:endParaRPr lang="th-TH" altLang="th-TH" sz="32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66042" y="1612451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To </a:t>
            </a:r>
            <a:r>
              <a:rPr lang="en-US" sz="3000" b="0" dirty="0"/>
              <a:t>evaluate estimations, a measure needs to be calculated. Tom DeMarco </a:t>
            </a:r>
            <a:r>
              <a:rPr lang="en-US" sz="3000" b="0" dirty="0" smtClean="0"/>
              <a:t>proposed the </a:t>
            </a:r>
            <a:r>
              <a:rPr lang="en-US" sz="3000" b="0" dirty="0"/>
              <a:t>estimate quality factor (EQF). DeMarco defines the EQF as the </a:t>
            </a:r>
            <a:r>
              <a:rPr lang="en-US" sz="3000" b="0" dirty="0" smtClean="0"/>
              <a:t>area under </a:t>
            </a:r>
            <a:r>
              <a:rPr lang="en-US" sz="3000" b="0" dirty="0"/>
              <a:t>the actual curve divided by area between the estimate and the actual </a:t>
            </a:r>
            <a:r>
              <a:rPr lang="en-US" sz="3000" b="0" dirty="0" smtClean="0"/>
              <a:t>value. This </a:t>
            </a:r>
            <a:r>
              <a:rPr lang="en-US" sz="3000" b="0" dirty="0"/>
              <a:t>is the inverse of the percentage error or the mean relative error. Thus, </a:t>
            </a:r>
            <a:r>
              <a:rPr lang="en-US" sz="3000" b="0" dirty="0" smtClean="0"/>
              <a:t>the higher </a:t>
            </a:r>
            <a:r>
              <a:rPr lang="en-US" sz="3000" b="0" dirty="0"/>
              <a:t>the EQF, the better was the series of estimates. DeMarco said that </a:t>
            </a:r>
            <a:r>
              <a:rPr lang="en-US" sz="3000" b="0" dirty="0" smtClean="0"/>
              <a:t>values over </a:t>
            </a:r>
            <a:r>
              <a:rPr lang="en-US" sz="3000" b="0" dirty="0"/>
              <a:t>8 are reasonable.</a:t>
            </a:r>
            <a:endParaRPr lang="en-US" sz="3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849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 </a:t>
            </a:r>
            <a:r>
              <a:rPr lang="en-US" altLang="th-TH" dirty="0" smtClean="0"/>
              <a:t>5.13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55576" y="1628801"/>
            <a:ext cx="806489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2500" b="0" dirty="0" smtClean="0">
                <a:solidFill>
                  <a:srgbClr val="FFFFFF"/>
                </a:solidFill>
              </a:rPr>
              <a:t>    </a:t>
            </a:r>
            <a:r>
              <a:rPr lang="en-US" sz="2500" b="0" dirty="0"/>
              <a:t>The following estimates were given for a project that cost 3.5 million dollars when </a:t>
            </a:r>
            <a:r>
              <a:rPr lang="en-US" sz="2500" b="0" dirty="0" smtClean="0"/>
              <a:t>it was </a:t>
            </a:r>
            <a:r>
              <a:rPr lang="en-US" sz="2500" b="0" dirty="0"/>
              <a:t>completed after 11.5 months:</a:t>
            </a:r>
            <a:endParaRPr lang="en-US" sz="2500" b="0" dirty="0">
              <a:solidFill>
                <a:srgbClr val="FFFFFF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5832648" cy="146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4509120"/>
            <a:ext cx="8208912" cy="201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2500" b="0" dirty="0" smtClean="0">
                <a:solidFill>
                  <a:srgbClr val="FFFFFF"/>
                </a:solidFill>
              </a:rPr>
              <a:t>    </a:t>
            </a:r>
            <a:r>
              <a:rPr lang="en-US" sz="2500" b="0" dirty="0"/>
              <a:t>The total area is 11.5 months times 3.5 million = 40.25 million month-dollars. </a:t>
            </a:r>
            <a:r>
              <a:rPr lang="en-US" sz="2500" b="0" dirty="0" smtClean="0"/>
              <a:t>The difference </a:t>
            </a:r>
            <a:r>
              <a:rPr lang="en-US" sz="2500" b="0" dirty="0"/>
              <a:t>between the actual curve and the estimate is |</a:t>
            </a:r>
            <a:r>
              <a:rPr lang="en-US" sz="2500" b="0" dirty="0" smtClean="0"/>
              <a:t>2.3-3.5|*1.5+|3.1*3.5|*4</a:t>
            </a:r>
            <a:r>
              <a:rPr lang="th-TH" sz="2500" b="0" dirty="0" smtClean="0"/>
              <a:t>+</a:t>
            </a:r>
            <a:r>
              <a:rPr lang="en-US" sz="2500" b="0" dirty="0" smtClean="0"/>
              <a:t>|3.9-3.5|*2.5</a:t>
            </a:r>
            <a:r>
              <a:rPr lang="th-TH" sz="2500" b="0" dirty="0" smtClean="0"/>
              <a:t> +</a:t>
            </a:r>
            <a:r>
              <a:rPr lang="en-US" sz="2500" b="0" dirty="0" smtClean="0"/>
              <a:t>|3.4-3.5|*3.5=4.75</a:t>
            </a:r>
            <a:r>
              <a:rPr lang="th-TH" sz="2500" b="0" dirty="0" smtClean="0"/>
              <a:t> </a:t>
            </a:r>
            <a:r>
              <a:rPr lang="en-US" sz="2500" b="0" dirty="0"/>
              <a:t>million month-dollars. The ratio </a:t>
            </a:r>
            <a:r>
              <a:rPr lang="en-US" sz="2500" b="0" dirty="0" smtClean="0"/>
              <a:t>is 40.25/4.75=8.7</a:t>
            </a:r>
            <a:r>
              <a:rPr lang="th-TH" sz="2500" b="0" dirty="0" smtClean="0"/>
              <a:t>.</a:t>
            </a:r>
            <a:endParaRPr lang="en-US" sz="25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85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4704"/>
            <a:ext cx="8458200" cy="792088"/>
          </a:xfrm>
          <a:noFill/>
          <a:ln/>
        </p:spPr>
        <p:txBody>
          <a:bodyPr/>
          <a:lstStyle/>
          <a:p>
            <a:r>
              <a:rPr lang="en-US" dirty="0" smtClean="0"/>
              <a:t>5.4.7 </a:t>
            </a:r>
            <a:r>
              <a:rPr lang="en-US" sz="3200" dirty="0"/>
              <a:t>AUTOMATED ESTIMATION TOOLS</a:t>
            </a:r>
            <a:endParaRPr lang="th-TH" altLang="th-TH" sz="3200" b="1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766042" y="1612451"/>
            <a:ext cx="7992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thaiDist">
              <a:buNone/>
            </a:pPr>
            <a:r>
              <a:rPr lang="en-US" sz="3000" b="0" dirty="0" smtClean="0"/>
              <a:t>   </a:t>
            </a:r>
            <a:r>
              <a:rPr lang="en-US" sz="3200" b="0" dirty="0"/>
              <a:t>Numerous tools are available on the Internet that will calculate COCOMO </a:t>
            </a:r>
            <a:r>
              <a:rPr lang="en-US" sz="3200" b="0" dirty="0" smtClean="0"/>
              <a:t>or COCOMO2</a:t>
            </a:r>
            <a:r>
              <a:rPr lang="en-US" sz="3200" b="0" dirty="0"/>
              <a:t>. Most have very simple interfaces. Search for COCOMO </a:t>
            </a:r>
            <a:r>
              <a:rPr lang="en-US" sz="3200" b="0"/>
              <a:t>using </a:t>
            </a:r>
            <a:r>
              <a:rPr lang="en-US" sz="3200" b="0" smtClean="0"/>
              <a:t>any browser</a:t>
            </a:r>
            <a:r>
              <a:rPr lang="en-US" sz="3200" b="0" dirty="0"/>
              <a:t>, and it should find multiple </a:t>
            </a:r>
            <a:r>
              <a:rPr lang="en-US" sz="3200" b="0"/>
              <a:t>sites</a:t>
            </a:r>
            <a:r>
              <a:rPr lang="en-US" sz="3200" b="0" smtClean="0"/>
              <a:t>.</a:t>
            </a:r>
            <a:endParaRPr lang="en-US" sz="3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3804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5: The End</a:t>
            </a:r>
            <a:r>
              <a:rPr lang="th-TH" altLang="th-TH" sz="3200" b="1" dirty="0" smtClean="0"/>
              <a:t> (</a:t>
            </a:r>
            <a:r>
              <a:rPr lang="en-US" altLang="th-TH" sz="3200" b="1" dirty="0" smtClean="0"/>
              <a:t>Any Question?</a:t>
            </a:r>
            <a:r>
              <a:rPr lang="th-TH" altLang="th-TH" sz="3200" b="1" dirty="0" smtClean="0"/>
              <a:t>)</a:t>
            </a:r>
            <a:endParaRPr lang="th-TH" alt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4096"/>
          </a:xfrm>
        </p:spPr>
        <p:txBody>
          <a:bodyPr/>
          <a:lstStyle/>
          <a:p>
            <a:r>
              <a:rPr lang="en-US" sz="3200" dirty="0"/>
              <a:t>The following are rules for constructing a proper work breakdown structure:</a:t>
            </a:r>
            <a:endParaRPr lang="th-TH" altLang="th-TH" sz="20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>
                <a:solidFill>
                  <a:srgbClr val="FFC000"/>
                </a:solidFill>
              </a:rPr>
              <a:t>2</a:t>
            </a:r>
            <a:r>
              <a:rPr lang="en-US" sz="3200" b="0" dirty="0">
                <a:solidFill>
                  <a:srgbClr val="FFC000"/>
                </a:solidFill>
              </a:rPr>
              <a:t>. Every task and deliverable description must be understandable </a:t>
            </a:r>
            <a:r>
              <a:rPr lang="en-US" sz="3200" b="0" dirty="0" smtClean="0">
                <a:solidFill>
                  <a:srgbClr val="FFC000"/>
                </a:solidFill>
              </a:rPr>
              <a:t>and unambiguous</a:t>
            </a:r>
            <a:r>
              <a:rPr lang="en-US" sz="3200" b="0" dirty="0">
                <a:solidFill>
                  <a:srgbClr val="FFC000"/>
                </a:solidFill>
              </a:rPr>
              <a:t>. </a:t>
            </a:r>
            <a:r>
              <a:rPr lang="en-US" sz="3200" b="0" dirty="0" smtClean="0"/>
              <a:t>The purpose </a:t>
            </a:r>
            <a:r>
              <a:rPr lang="en-US" sz="3200" b="0" dirty="0"/>
              <a:t>of a WBS is communication with team </a:t>
            </a:r>
            <a:r>
              <a:rPr lang="en-US" sz="3200" b="0" dirty="0" smtClean="0"/>
              <a:t>members. If </a:t>
            </a:r>
            <a:r>
              <a:rPr lang="en-US" sz="3200" b="0" dirty="0"/>
              <a:t>the team members misinterpret what the task or deliverable </a:t>
            </a:r>
            <a:r>
              <a:rPr lang="en-US" sz="3200" b="0" dirty="0" smtClean="0"/>
              <a:t>is supposed </a:t>
            </a:r>
            <a:r>
              <a:rPr lang="en-US" sz="3200" b="0" dirty="0"/>
              <a:t>to be, there will be problems.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333858873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4096"/>
          </a:xfrm>
        </p:spPr>
        <p:txBody>
          <a:bodyPr/>
          <a:lstStyle/>
          <a:p>
            <a:r>
              <a:rPr lang="en-US" sz="3200" dirty="0"/>
              <a:t>The following are rules for constructing a proper work breakdown structure:</a:t>
            </a:r>
            <a:endParaRPr lang="th-TH" altLang="th-TH" sz="20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937593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>
                <a:solidFill>
                  <a:srgbClr val="FFC000"/>
                </a:solidFill>
              </a:rPr>
              <a:t>3. Every task must have a completion criterion (often a deliverable). </a:t>
            </a:r>
            <a:r>
              <a:rPr lang="en-US" sz="3200" b="0" dirty="0" smtClean="0"/>
              <a:t>There must </a:t>
            </a:r>
            <a:r>
              <a:rPr lang="en-US" sz="3200" b="0" dirty="0"/>
              <a:t>be a way to decide when a task is completed, because subtasks </a:t>
            </a:r>
            <a:r>
              <a:rPr lang="en-US" sz="3200" b="0" dirty="0" smtClean="0"/>
              <a:t>that have </a:t>
            </a:r>
            <a:r>
              <a:rPr lang="en-US" sz="3200" b="0" dirty="0"/>
              <a:t>no definite ending encourage false expectations of progress. This</a:t>
            </a:r>
          </a:p>
          <a:p>
            <a:pPr marL="0" indent="0" algn="thaiDist">
              <a:buNone/>
            </a:pPr>
            <a:r>
              <a:rPr lang="en-US" sz="3200" b="0" dirty="0"/>
              <a:t>decision is called a </a:t>
            </a:r>
            <a:r>
              <a:rPr lang="en-US" sz="3200" b="0" dirty="0">
                <a:solidFill>
                  <a:srgbClr val="FFC000"/>
                </a:solidFill>
              </a:rPr>
              <a:t>completion criterion. </a:t>
            </a:r>
            <a:r>
              <a:rPr lang="en-US" sz="3200" b="0" dirty="0"/>
              <a:t>It may be a deliverable, for </a:t>
            </a:r>
            <a:r>
              <a:rPr lang="en-US" sz="3200" b="0" dirty="0" smtClean="0"/>
              <a:t>example, a </a:t>
            </a:r>
            <a:r>
              <a:rPr lang="en-US" sz="3200" b="0" dirty="0"/>
              <a:t>complete design for the project, and then a peer review can decide </a:t>
            </a:r>
            <a:r>
              <a:rPr lang="en-US" sz="3200" b="0" dirty="0" smtClean="0"/>
              <a:t>if it </a:t>
            </a:r>
            <a:r>
              <a:rPr lang="en-US" sz="3200" b="0" dirty="0"/>
              <a:t>is complete.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16177813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864096"/>
          </a:xfrm>
        </p:spPr>
        <p:txBody>
          <a:bodyPr/>
          <a:lstStyle/>
          <a:p>
            <a:r>
              <a:rPr lang="en-US" sz="3200" dirty="0"/>
              <a:t>The following are rules for constructing a proper work breakdown structure:</a:t>
            </a:r>
            <a:endParaRPr lang="th-TH" altLang="th-TH" sz="20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8064896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>
                <a:solidFill>
                  <a:srgbClr val="FFC000"/>
                </a:solidFill>
              </a:rPr>
              <a:t>4. All </a:t>
            </a:r>
            <a:r>
              <a:rPr lang="en-US" sz="3200" b="0" dirty="0">
                <a:solidFill>
                  <a:srgbClr val="FFC000"/>
                </a:solidFill>
              </a:rPr>
              <a:t>deliverables (artifacts) must be identified. </a:t>
            </a:r>
            <a:r>
              <a:rPr lang="en-US" sz="3200" b="0" dirty="0"/>
              <a:t>A deliverable must be </a:t>
            </a:r>
            <a:r>
              <a:rPr lang="en-US" sz="3200" b="0" dirty="0" smtClean="0"/>
              <a:t>produced by </a:t>
            </a:r>
            <a:r>
              <a:rPr lang="en-US" sz="3200" b="0" dirty="0"/>
              <a:t>some task or it won’t be produced.</a:t>
            </a:r>
          </a:p>
          <a:p>
            <a:pPr marL="0" indent="0" algn="thaiDist">
              <a:buNone/>
            </a:pPr>
            <a:r>
              <a:rPr lang="en-US" sz="3200" b="0" dirty="0">
                <a:solidFill>
                  <a:srgbClr val="FFC000"/>
                </a:solidFill>
              </a:rPr>
              <a:t>5. Positive completion of the tasks must imply completion of the </a:t>
            </a:r>
            <a:r>
              <a:rPr lang="en-US" sz="3200" b="0" dirty="0" smtClean="0">
                <a:solidFill>
                  <a:srgbClr val="FFC000"/>
                </a:solidFill>
              </a:rPr>
              <a:t>whole task</a:t>
            </a:r>
            <a:r>
              <a:rPr lang="en-US" sz="3200" b="0" dirty="0">
                <a:solidFill>
                  <a:srgbClr val="FFC000"/>
                </a:solidFill>
              </a:rPr>
              <a:t>. </a:t>
            </a:r>
            <a:r>
              <a:rPr lang="en-US" sz="3200" b="0" dirty="0"/>
              <a:t>The purpose of the work breakdown schedule is to identify the</a:t>
            </a:r>
          </a:p>
          <a:p>
            <a:pPr marL="0" indent="0" algn="thaiDist">
              <a:buNone/>
            </a:pPr>
            <a:r>
              <a:rPr lang="en-US" sz="3200" b="0" dirty="0"/>
              <a:t>subtasks necessary to complete the whole task. If important tasks </a:t>
            </a:r>
            <a:r>
              <a:rPr lang="en-US" sz="3200" b="0" dirty="0" smtClean="0"/>
              <a:t>or deliverables </a:t>
            </a:r>
            <a:r>
              <a:rPr lang="en-US" sz="3200" b="0" dirty="0"/>
              <a:t>are missing, the whole task will not be accomplished.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33678074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temporary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Designs\Contemporary.pot</Template>
  <TotalTime>2894</TotalTime>
  <Words>3718</Words>
  <Application>Microsoft Office PowerPoint</Application>
  <PresentationFormat>On-screen Show (4:3)</PresentationFormat>
  <Paragraphs>177</Paragraphs>
  <Slides>67</Slides>
  <Notes>67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Contemporary</vt:lpstr>
      <vt:lpstr>Chapter 5 : Software Project Planning</vt:lpstr>
      <vt:lpstr>Outline of this presentation</vt:lpstr>
      <vt:lpstr>5.1 Project Planning</vt:lpstr>
      <vt:lpstr>5.2 WBS—Work Breakdown Structure</vt:lpstr>
      <vt:lpstr>5.2 WBS—Work Breakdown Structure (Cont.)</vt:lpstr>
      <vt:lpstr>The following are rules for constructing a proper work breakdown structure:</vt:lpstr>
      <vt:lpstr>The following are rules for constructing a proper work breakdown structure:</vt:lpstr>
      <vt:lpstr>The following are rules for constructing a proper work breakdown structure:</vt:lpstr>
      <vt:lpstr>The following are rules for constructing a proper work breakdown structure:</vt:lpstr>
      <vt:lpstr>Example 5.1</vt:lpstr>
      <vt:lpstr>Example 5.2</vt:lpstr>
      <vt:lpstr>Example 5.2</vt:lpstr>
      <vt:lpstr>Example 5.2</vt:lpstr>
      <vt:lpstr>Example 5.2</vt:lpstr>
      <vt:lpstr>5.3 PERT—Program Evaluation and Review Technique</vt:lpstr>
      <vt:lpstr>5.3 PERT—Program Evaluation and Review Technique</vt:lpstr>
      <vt:lpstr>5.3.1 ALGORITHM FOR COMPLETION TIMES</vt:lpstr>
      <vt:lpstr>Example 5.3</vt:lpstr>
      <vt:lpstr>Table 5-1 Subtasks</vt:lpstr>
      <vt:lpstr>Example 5.3</vt:lpstr>
      <vt:lpstr>Table 5-2 Subtasks</vt:lpstr>
      <vt:lpstr>Example 5.3</vt:lpstr>
      <vt:lpstr>Example 5.3</vt:lpstr>
      <vt:lpstr>5.3.2 CRITICAL PATH</vt:lpstr>
      <vt:lpstr>5.3.3 ALGORITHMFOR MARKING CRITICAL PATH</vt:lpstr>
      <vt:lpstr>Example 5.4</vt:lpstr>
      <vt:lpstr>5.3.3 SLACK TIME</vt:lpstr>
      <vt:lpstr>5.3.4 ALGORITHMFOR SLACK TIME</vt:lpstr>
      <vt:lpstr>5.3.4 ALGORITHMFOR SLACK TIME</vt:lpstr>
      <vt:lpstr>Example 5.5</vt:lpstr>
      <vt:lpstr>Example 5.5</vt:lpstr>
      <vt:lpstr>Table 5-3 Subtasks with Slack Time</vt:lpstr>
      <vt:lpstr>Example 5.6</vt:lpstr>
      <vt:lpstr>5.4 Software Cost Estimation</vt:lpstr>
      <vt:lpstr>5.4.1 ESTIMATION OF LINES OF CODE (LOC)</vt:lpstr>
      <vt:lpstr>5.4.1 ESTIMATION OF LINES OF CODE (LOC)</vt:lpstr>
      <vt:lpstr>Example 5.7</vt:lpstr>
      <vt:lpstr>Table 5-4 Subpiece Size Estimate (in LOC)</vt:lpstr>
      <vt:lpstr>The estimates for each section are as follows:</vt:lpstr>
      <vt:lpstr>The estimates for each section are as follows:</vt:lpstr>
      <vt:lpstr>5.4.2 LOC-BASED COST ESTIMATION</vt:lpstr>
      <vt:lpstr>5.4.2 LOC-BASED COST ESTIMATION (Cont.) </vt:lpstr>
      <vt:lpstr>Example 5.8</vt:lpstr>
      <vt:lpstr>Table 5-5 Historical Data</vt:lpstr>
      <vt:lpstr>5.4.3 CONSTRUCTIVE COST MODEL (COCOMO)</vt:lpstr>
      <vt:lpstr>5.4.3 CONSTRUCTIVE COST MODEL (COCOMO)</vt:lpstr>
      <vt:lpstr>5.4.3 CONSTRUCTIVE COST MODEL (COCOMO)</vt:lpstr>
      <vt:lpstr>Example 5.9          Table 5-6 COCOMO Effort</vt:lpstr>
      <vt:lpstr>5.4.3 CONSTRUCTIVE COST MODEL (COCOMO)</vt:lpstr>
      <vt:lpstr>Example 5.10    Table 5-7 COCOMO Development Time</vt:lpstr>
      <vt:lpstr>5.4.4 FUNCTION POINT ANALYSIS</vt:lpstr>
      <vt:lpstr>5.4.4 FUNCTION POINT ANALYSIS (Cont.)</vt:lpstr>
      <vt:lpstr>5.4.4 FUNCTION POINT ANALYSIS (Cont.)</vt:lpstr>
      <vt:lpstr>5.4.4 FUNCTION POINT ANALYSIS (Cont.)</vt:lpstr>
      <vt:lpstr>5.4.4 FUNCTION POINT ANALYSIS (Cont.)</vt:lpstr>
      <vt:lpstr>5.4.4 FUNCTION POINT ANALYSIS (Cont.)</vt:lpstr>
      <vt:lpstr>5.4.4.1 Counting Unadjusted Function Points</vt:lpstr>
      <vt:lpstr>5.4.4.1 Counting Unadjusted Function Points</vt:lpstr>
      <vt:lpstr>Table 5-8 Function Point Weights</vt:lpstr>
      <vt:lpstr>Example 5.11</vt:lpstr>
      <vt:lpstr>5.4.5 PRODUCTIVITY</vt:lpstr>
      <vt:lpstr>Example 5.12</vt:lpstr>
      <vt:lpstr>Table 5-9 Effort During Phases</vt:lpstr>
      <vt:lpstr>5.4.6 EVALUATING ESTIMATIONS</vt:lpstr>
      <vt:lpstr>Example 5.13</vt:lpstr>
      <vt:lpstr>5.4.7 AUTOMATED ESTIMATION TOOLS</vt:lpstr>
      <vt:lpstr>Chapter 5: The End (Any Question?)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Mooky</cp:lastModifiedBy>
  <cp:revision>193</cp:revision>
  <dcterms:created xsi:type="dcterms:W3CDTF">1997-11-07T14:07:18Z</dcterms:created>
  <dcterms:modified xsi:type="dcterms:W3CDTF">2014-05-16T11:37:57Z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